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82" r:id="rId2"/>
    <p:sldMasterId id="2147483715" r:id="rId3"/>
  </p:sldMasterIdLst>
  <p:notesMasterIdLst>
    <p:notesMasterId r:id="rId81"/>
  </p:notesMasterIdLst>
  <p:sldIdLst>
    <p:sldId id="356" r:id="rId4"/>
    <p:sldId id="268" r:id="rId5"/>
    <p:sldId id="396" r:id="rId6"/>
    <p:sldId id="397" r:id="rId7"/>
    <p:sldId id="398" r:id="rId8"/>
    <p:sldId id="399" r:id="rId9"/>
    <p:sldId id="400" r:id="rId10"/>
    <p:sldId id="401" r:id="rId11"/>
    <p:sldId id="402" r:id="rId12"/>
    <p:sldId id="403" r:id="rId13"/>
    <p:sldId id="404" r:id="rId14"/>
    <p:sldId id="405" r:id="rId15"/>
    <p:sldId id="406" r:id="rId16"/>
    <p:sldId id="407" r:id="rId17"/>
    <p:sldId id="408" r:id="rId18"/>
    <p:sldId id="409" r:id="rId19"/>
    <p:sldId id="410" r:id="rId20"/>
    <p:sldId id="379" r:id="rId21"/>
    <p:sldId id="300" r:id="rId22"/>
    <p:sldId id="357" r:id="rId23"/>
    <p:sldId id="358" r:id="rId24"/>
    <p:sldId id="359" r:id="rId25"/>
    <p:sldId id="360" r:id="rId26"/>
    <p:sldId id="311" r:id="rId27"/>
    <p:sldId id="361" r:id="rId28"/>
    <p:sldId id="362" r:id="rId29"/>
    <p:sldId id="363" r:id="rId30"/>
    <p:sldId id="364" r:id="rId31"/>
    <p:sldId id="367" r:id="rId32"/>
    <p:sldId id="365" r:id="rId33"/>
    <p:sldId id="366" r:id="rId34"/>
    <p:sldId id="368" r:id="rId35"/>
    <p:sldId id="369" r:id="rId36"/>
    <p:sldId id="371" r:id="rId37"/>
    <p:sldId id="372" r:id="rId38"/>
    <p:sldId id="370" r:id="rId39"/>
    <p:sldId id="375" r:id="rId40"/>
    <p:sldId id="373" r:id="rId41"/>
    <p:sldId id="374" r:id="rId42"/>
    <p:sldId id="376" r:id="rId43"/>
    <p:sldId id="377" r:id="rId44"/>
    <p:sldId id="378" r:id="rId45"/>
    <p:sldId id="389" r:id="rId46"/>
    <p:sldId id="388" r:id="rId47"/>
    <p:sldId id="390" r:id="rId48"/>
    <p:sldId id="391" r:id="rId49"/>
    <p:sldId id="392" r:id="rId50"/>
    <p:sldId id="393" r:id="rId51"/>
    <p:sldId id="394" r:id="rId52"/>
    <p:sldId id="411" r:id="rId53"/>
    <p:sldId id="412" r:id="rId54"/>
    <p:sldId id="413" r:id="rId55"/>
    <p:sldId id="414" r:id="rId56"/>
    <p:sldId id="415" r:id="rId57"/>
    <p:sldId id="416" r:id="rId58"/>
    <p:sldId id="417" r:id="rId59"/>
    <p:sldId id="418" r:id="rId60"/>
    <p:sldId id="419" r:id="rId61"/>
    <p:sldId id="420" r:id="rId62"/>
    <p:sldId id="421" r:id="rId63"/>
    <p:sldId id="422" r:id="rId64"/>
    <p:sldId id="423" r:id="rId65"/>
    <p:sldId id="382" r:id="rId66"/>
    <p:sldId id="383" r:id="rId67"/>
    <p:sldId id="384" r:id="rId68"/>
    <p:sldId id="385" r:id="rId69"/>
    <p:sldId id="330" r:id="rId70"/>
    <p:sldId id="380" r:id="rId71"/>
    <p:sldId id="381" r:id="rId72"/>
    <p:sldId id="424" r:id="rId73"/>
    <p:sldId id="425" r:id="rId74"/>
    <p:sldId id="426" r:id="rId75"/>
    <p:sldId id="427" r:id="rId76"/>
    <p:sldId id="428" r:id="rId77"/>
    <p:sldId id="386" r:id="rId78"/>
    <p:sldId id="387" r:id="rId79"/>
    <p:sldId id="355" r:id="rId8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DCD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59" autoAdjust="0"/>
    <p:restoredTop sz="92569" autoAdjust="0"/>
  </p:normalViewPr>
  <p:slideViewPr>
    <p:cSldViewPr snapToGrid="0">
      <p:cViewPr varScale="1">
        <p:scale>
          <a:sx n="74" d="100"/>
          <a:sy n="74" d="100"/>
        </p:scale>
        <p:origin x="54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theme" Target="theme/theme1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61" Type="http://schemas.openxmlformats.org/officeDocument/2006/relationships/slide" Target="slides/slide58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2" name="Shape 33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3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Shape 33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2689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9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9438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7129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0473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81114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89416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16976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61777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1736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85960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73257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45931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40257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22612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07519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18054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21195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13714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89194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4517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3333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238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3746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0693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2440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805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3451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4530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2400">
                <a:solidFill>
                  <a:srgbClr val="404040"/>
                </a:solidFill>
              </a:defRPr>
            </a:lvl1pPr>
            <a:lvl2pPr marL="0" indent="457200" algn="ctr">
              <a:buSzTx/>
              <a:buNone/>
              <a:defRPr sz="2400">
                <a:solidFill>
                  <a:srgbClr val="404040"/>
                </a:solidFill>
              </a:defRPr>
            </a:lvl2pPr>
            <a:lvl3pPr marL="0" indent="914400" algn="ctr">
              <a:buSzTx/>
              <a:buNone/>
              <a:defRPr sz="2400">
                <a:solidFill>
                  <a:srgbClr val="404040"/>
                </a:solidFill>
              </a:defRPr>
            </a:lvl3pPr>
            <a:lvl4pPr marL="0" indent="1371600" algn="ctr">
              <a:buSzTx/>
              <a:buNone/>
              <a:defRPr sz="2400">
                <a:solidFill>
                  <a:srgbClr val="404040"/>
                </a:solidFill>
              </a:defRPr>
            </a:lvl4pPr>
            <a:lvl5pPr marL="0" indent="1828800" algn="ctr">
              <a:buSzTx/>
              <a:buNone/>
              <a:defRPr sz="2400">
                <a:solidFill>
                  <a:srgbClr val="404040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02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</a:lvl1pPr>
            <a:lvl2pPr>
              <a:buFont typeface="Arial"/>
              <a:buChar char="•"/>
            </a:lvl2pPr>
            <a:lvl3pPr>
              <a:buFont typeface="Arial"/>
              <a:buChar char="•"/>
            </a:lvl3pPr>
            <a:lvl4pPr>
              <a:buFont typeface="Arial"/>
              <a:buChar char="•"/>
            </a:lvl4pPr>
            <a:lvl5pPr>
              <a:buFont typeface="Arial"/>
              <a:buChar char="•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11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20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</a:lvl1pPr>
            <a:lvl2pPr>
              <a:buFont typeface="Arial"/>
              <a:buChar char="•"/>
            </a:lvl2pPr>
            <a:lvl3pPr>
              <a:buFont typeface="Arial"/>
              <a:buChar char="•"/>
            </a:lvl3pPr>
            <a:lvl4pPr>
              <a:buFont typeface="Arial"/>
              <a:buChar char="•"/>
            </a:lvl4pPr>
            <a:lvl5pPr>
              <a:buFont typeface="Arial"/>
              <a:buChar char="•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2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2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sz="2400" b="1"/>
            </a:lvl1pPr>
            <a:lvl2pPr marL="0" indent="457200">
              <a:buSzTx/>
              <a:buNone/>
              <a:defRPr sz="2400" b="1"/>
            </a:lvl2pPr>
            <a:lvl3pPr marL="0" indent="914400">
              <a:buSzTx/>
              <a:buNone/>
              <a:defRPr sz="2400" b="1"/>
            </a:lvl3pPr>
            <a:lvl4pPr marL="0" indent="1371600">
              <a:buSzTx/>
              <a:buNone/>
              <a:defRPr sz="2400" b="1"/>
            </a:lvl4pPr>
            <a:lvl5pPr marL="0" indent="1828800">
              <a:buSz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0" name="텍스트 개체 틀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None/>
              <a:defRPr sz="2400" b="1"/>
            </a:pPr>
            <a:endParaRPr/>
          </a:p>
        </p:txBody>
      </p:sp>
      <p:sp>
        <p:nvSpPr>
          <p:cNvPr id="13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3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54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sz="3200"/>
            </a:lvl1pPr>
            <a:lvl2pPr marL="718457" indent="-261257">
              <a:buFont typeface="Arial"/>
              <a:buChar char="•"/>
              <a:defRPr sz="3200"/>
            </a:lvl2pPr>
            <a:lvl3pPr marL="1219200" indent="-304800">
              <a:buFont typeface="Arial"/>
              <a:buChar char="•"/>
              <a:defRPr sz="3200"/>
            </a:lvl3pPr>
            <a:lvl4pPr marL="1737360" indent="-365760">
              <a:buFont typeface="Arial"/>
              <a:buChar char="•"/>
              <a:defRPr sz="3200"/>
            </a:lvl4pPr>
            <a:lvl5pPr marL="2194560" indent="-365760">
              <a:buFont typeface="Arial"/>
              <a:buChar char="•"/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55" name="텍스트 개체 틀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  <a:endParaRPr/>
          </a:p>
        </p:txBody>
      </p:sp>
      <p:sp>
        <p:nvSpPr>
          <p:cNvPr id="15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64" name="그림 개체 틀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65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"/>
            </a:lvl1pPr>
            <a:lvl2pPr marL="0" indent="457200">
              <a:buSzTx/>
              <a:buNone/>
              <a:defRPr sz="1600"/>
            </a:lvl2pPr>
            <a:lvl3pPr marL="0" indent="914400">
              <a:buSzTx/>
              <a:buNone/>
              <a:defRPr sz="1600"/>
            </a:lvl3pPr>
            <a:lvl4pPr marL="0" indent="1371600">
              <a:buSzTx/>
              <a:buNone/>
              <a:defRPr sz="1600"/>
            </a:lvl4pPr>
            <a:lvl5pPr marL="0" indent="1828800">
              <a:buSz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6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슬라이드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제목 텍스트"/>
          <p:cNvSpPr txBox="1">
            <a:spLocks noGrp="1"/>
          </p:cNvSpPr>
          <p:nvPr>
            <p:ph type="title"/>
          </p:nvPr>
        </p:nvSpPr>
        <p:spPr>
          <a:xfrm>
            <a:off x="1370692" y="1769540"/>
            <a:ext cx="9440035" cy="1828802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5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7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370692" y="3598338"/>
            <a:ext cx="9440035" cy="1049868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4572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9144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13716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18288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7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8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913794" y="1732448"/>
            <a:ext cx="10353763" cy="4058752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342900" indent="-305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749999" indent="-29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1079999" indent="-26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1478571" indent="-308571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1766571" indent="-308571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8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12422"/>
            <a:ext cx="10515600" cy="285120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5263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400">
                <a:solidFill>
                  <a:srgbClr val="404040"/>
                </a:solidFill>
              </a:defRPr>
            </a:lvl1pPr>
            <a:lvl2pPr marL="0" indent="457200">
              <a:buSzTx/>
              <a:buNone/>
              <a:defRPr sz="2400">
                <a:solidFill>
                  <a:srgbClr val="404040"/>
                </a:solidFill>
              </a:defRPr>
            </a:lvl2pPr>
            <a:lvl3pPr marL="0" indent="914400">
              <a:buSzTx/>
              <a:buNone/>
              <a:defRPr sz="2400">
                <a:solidFill>
                  <a:srgbClr val="404040"/>
                </a:solidFill>
              </a:defRPr>
            </a:lvl3pPr>
            <a:lvl4pPr marL="0" indent="1371600">
              <a:buSzTx/>
              <a:buNone/>
              <a:defRPr sz="2400">
                <a:solidFill>
                  <a:srgbClr val="404040"/>
                </a:solidFill>
              </a:defRPr>
            </a:lvl4pPr>
            <a:lvl5pPr marL="0" indent="1828800">
              <a:buSzTx/>
              <a:buNone/>
              <a:defRPr sz="2400">
                <a:solidFill>
                  <a:srgbClr val="404040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제목 텍스트"/>
          <p:cNvSpPr txBox="1">
            <a:spLocks noGrp="1"/>
          </p:cNvSpPr>
          <p:nvPr>
            <p:ph type="title"/>
          </p:nvPr>
        </p:nvSpPr>
        <p:spPr>
          <a:xfrm>
            <a:off x="1295400" y="1761066"/>
            <a:ext cx="9590552" cy="1828814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9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295400" y="3589878"/>
            <a:ext cx="9590552" cy="1507055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4572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9144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13716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18288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9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01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913794" y="1732448"/>
            <a:ext cx="5060498" cy="4058751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342900" indent="-305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749999" indent="-29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1079999" indent="-26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1478571" indent="-308571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1766571" indent="-308571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0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icture 19" descr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4" y="1734505"/>
            <a:ext cx="5089073" cy="41487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Picture 20" descr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484" y="1734505"/>
            <a:ext cx="5089073" cy="4148770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005872" y="1835254"/>
            <a:ext cx="4876344" cy="544885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4572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9144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13716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18288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13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294966" y="1835254"/>
            <a:ext cx="4895332" cy="544884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/>
          <a:p>
            <a: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21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2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3706890" cy="1821919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37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4855633" y="609600"/>
            <a:ext cx="6411925" cy="518160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342900" indent="-305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749999" indent="-29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1079999" indent="-26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1478571" indent="-308571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1766571" indent="-308571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8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913794" y="2431518"/>
            <a:ext cx="3706890" cy="3359682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23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Picture 21" descr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664" y="609600"/>
            <a:ext cx="3584167" cy="5204832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922"/>
            <a:ext cx="5934950" cy="1829339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32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48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7442551" y="763701"/>
            <a:ext cx="3275751" cy="4912823"/>
          </a:xfrm>
          <a:prstGeom prst="rect">
            <a:avLst/>
          </a:prstGeom>
          <a:effectLst>
            <a:outerShdw blurRad="38100" dist="25400" dir="4440000" rotWithShape="0">
              <a:srgbClr val="000000">
                <a:alpha val="36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913794" y="2439260"/>
            <a:ext cx="5934950" cy="3376135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4572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9144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13716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18288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5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파노라마 그림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Picture 15" descr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882" y="547807"/>
            <a:ext cx="10141800" cy="3816807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제목 텍스트"/>
          <p:cNvSpPr txBox="1">
            <a:spLocks noGrp="1"/>
          </p:cNvSpPr>
          <p:nvPr>
            <p:ph type="title"/>
          </p:nvPr>
        </p:nvSpPr>
        <p:spPr>
          <a:xfrm>
            <a:off x="913806" y="4565255"/>
            <a:ext cx="10355327" cy="54347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28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59" name="Picture Placeholder 2"/>
          <p:cNvSpPr>
            <a:spLocks noGrp="1"/>
          </p:cNvSpPr>
          <p:nvPr>
            <p:ph type="pic" idx="21"/>
          </p:nvPr>
        </p:nvSpPr>
        <p:spPr>
          <a:xfrm>
            <a:off x="1169348" y="695008"/>
            <a:ext cx="9845348" cy="3525672"/>
          </a:xfrm>
          <a:prstGeom prst="rect">
            <a:avLst/>
          </a:prstGeom>
          <a:effectLst>
            <a:outerShdw blurRad="38100" dist="25400" dir="4440000" rotWithShape="0">
              <a:srgbClr val="000000">
                <a:alpha val="36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6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13794" y="5108728"/>
            <a:ext cx="10353763" cy="68247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4572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9144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13716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18288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6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캡션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8436"/>
            <a:ext cx="10353763" cy="3534345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32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6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13794" y="4295180"/>
            <a:ext cx="10353764" cy="1501827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ctr"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4572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9144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13716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18288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7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인용문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제목 텍스트"/>
          <p:cNvSpPr txBox="1">
            <a:spLocks noGrp="1"/>
          </p:cNvSpPr>
          <p:nvPr>
            <p:ph type="title"/>
          </p:nvPr>
        </p:nvSpPr>
        <p:spPr>
          <a:xfrm>
            <a:off x="1446212" y="609600"/>
            <a:ext cx="9302753" cy="2992904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32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7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720644" y="3610031"/>
            <a:ext cx="8752300" cy="5327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457200" algn="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914400" algn="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1371600" algn="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1828800" algn="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79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913793" y="4304353"/>
            <a:ext cx="10353765" cy="1489497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ctr"/>
          <a:lstStyle/>
          <a:p>
            <a: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28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81" name="TextBox 10"/>
          <p:cNvSpPr txBox="1"/>
          <p:nvPr/>
        </p:nvSpPr>
        <p:spPr>
          <a:xfrm>
            <a:off x="1036319" y="521863"/>
            <a:ext cx="518161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 cap="all">
                <a:solidFill>
                  <a:srgbClr val="FFFFFF"/>
                </a:solidFill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“</a:t>
            </a:r>
          </a:p>
        </p:txBody>
      </p:sp>
      <p:sp>
        <p:nvSpPr>
          <p:cNvPr id="282" name="TextBox 12"/>
          <p:cNvSpPr txBox="1"/>
          <p:nvPr/>
        </p:nvSpPr>
        <p:spPr>
          <a:xfrm>
            <a:off x="10550435" y="2565326"/>
            <a:ext cx="518161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sz="8000" cap="all">
                <a:solidFill>
                  <a:srgbClr val="FFFFFF"/>
                </a:solidFill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”</a:t>
            </a:r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명함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제목 텍스트"/>
          <p:cNvSpPr txBox="1">
            <a:spLocks noGrp="1"/>
          </p:cNvSpPr>
          <p:nvPr>
            <p:ph type="title"/>
          </p:nvPr>
        </p:nvSpPr>
        <p:spPr>
          <a:xfrm>
            <a:off x="913794" y="2126942"/>
            <a:ext cx="10353764" cy="2511836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32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9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13783" y="4650556"/>
            <a:ext cx="10352201" cy="1140645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4572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9144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13716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18288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9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45126" y="1828800"/>
            <a:ext cx="5181601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열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9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13794" y="1885950"/>
            <a:ext cx="3300986" cy="57626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4572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9144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13716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18288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00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913794" y="2571750"/>
            <a:ext cx="3300986" cy="3219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301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4446711" y="1885950"/>
            <a:ext cx="3300985" cy="57626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/>
          <a:p>
            <a: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302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4441435" y="2571750"/>
            <a:ext cx="3300985" cy="3219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303" name="Text Placeholder 4"/>
          <p:cNvSpPr>
            <a:spLocks noGrp="1"/>
          </p:cNvSpPr>
          <p:nvPr>
            <p:ph type="body" sz="quarter" idx="24"/>
          </p:nvPr>
        </p:nvSpPr>
        <p:spPr>
          <a:xfrm>
            <a:off x="7966571" y="1885950"/>
            <a:ext cx="3300986" cy="57626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/>
          <a:p>
            <a: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304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7966571" y="2571750"/>
            <a:ext cx="3300986" cy="3219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30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그림 열 3개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61" y="1818214"/>
            <a:ext cx="3339974" cy="1847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Picture 35" descr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800" y="1818214"/>
            <a:ext cx="3339973" cy="1847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Picture 36" descr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051" y="1818214"/>
            <a:ext cx="3339973" cy="1847851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4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316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13794" y="3904105"/>
            <a:ext cx="3300986" cy="57626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4572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9144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13716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18288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7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018102" y="1938918"/>
            <a:ext cx="3092369" cy="1602955"/>
          </a:xfrm>
          <a:prstGeom prst="rect">
            <a:avLst/>
          </a:prstGeom>
          <a:effectLst>
            <a:outerShdw blurRad="38100" dist="25400" dir="4440000" rotWithShape="0">
              <a:srgbClr val="000000">
                <a:alpha val="36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18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913794" y="4480367"/>
            <a:ext cx="3300986" cy="1310834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319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442788" y="3904105"/>
            <a:ext cx="3300985" cy="57626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/>
          <a:p>
            <a: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320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4545743" y="1939094"/>
            <a:ext cx="3092369" cy="1608165"/>
          </a:xfrm>
          <a:prstGeom prst="rect">
            <a:avLst/>
          </a:prstGeom>
          <a:effectLst>
            <a:outerShdw blurRad="38100" dist="25400" dir="4440000" rotWithShape="0">
              <a:srgbClr val="000000">
                <a:alpha val="36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21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4441435" y="4480366"/>
            <a:ext cx="3300985" cy="1310834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322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7966696" y="3904105"/>
            <a:ext cx="3300985" cy="57626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/>
          <a:p>
            <a: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32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8075697" y="1934431"/>
            <a:ext cx="3092369" cy="1607295"/>
          </a:xfrm>
          <a:prstGeom prst="rect">
            <a:avLst/>
          </a:prstGeom>
          <a:effectLst>
            <a:outerShdw blurRad="38100" dist="25400" dir="4440000" rotWithShape="0">
              <a:srgbClr val="000000">
                <a:alpha val="36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24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7966571" y="4480364"/>
            <a:ext cx="3300986" cy="1310836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32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4530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2400">
                <a:solidFill>
                  <a:srgbClr val="404040"/>
                </a:solidFill>
              </a:defRPr>
            </a:lvl1pPr>
            <a:lvl2pPr marL="0" indent="457200" algn="ctr">
              <a:buSzTx/>
              <a:buNone/>
              <a:defRPr sz="2400">
                <a:solidFill>
                  <a:srgbClr val="404040"/>
                </a:solidFill>
              </a:defRPr>
            </a:lvl2pPr>
            <a:lvl3pPr marL="0" indent="914400" algn="ctr">
              <a:buSzTx/>
              <a:buNone/>
              <a:defRPr sz="2400">
                <a:solidFill>
                  <a:srgbClr val="404040"/>
                </a:solidFill>
              </a:defRPr>
            </a:lvl3pPr>
            <a:lvl4pPr marL="0" indent="1371600" algn="ctr">
              <a:buSzTx/>
              <a:buNone/>
              <a:defRPr sz="2400">
                <a:solidFill>
                  <a:srgbClr val="404040"/>
                </a:solidFill>
              </a:defRPr>
            </a:lvl4pPr>
            <a:lvl5pPr marL="0" indent="1828800" algn="ctr">
              <a:buSzTx/>
              <a:buNone/>
              <a:defRPr sz="2400">
                <a:solidFill>
                  <a:srgbClr val="404040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5437818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12422"/>
            <a:ext cx="10515600" cy="285120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5263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400">
                <a:solidFill>
                  <a:srgbClr val="404040"/>
                </a:solidFill>
              </a:defRPr>
            </a:lvl1pPr>
            <a:lvl2pPr marL="0" indent="457200">
              <a:buSzTx/>
              <a:buNone/>
              <a:defRPr sz="2400">
                <a:solidFill>
                  <a:srgbClr val="404040"/>
                </a:solidFill>
              </a:defRPr>
            </a:lvl2pPr>
            <a:lvl3pPr marL="0" indent="914400">
              <a:buSzTx/>
              <a:buNone/>
              <a:defRPr sz="2400">
                <a:solidFill>
                  <a:srgbClr val="404040"/>
                </a:solidFill>
              </a:defRPr>
            </a:lvl3pPr>
            <a:lvl4pPr marL="0" indent="1371600">
              <a:buSzTx/>
              <a:buNone/>
              <a:defRPr sz="2400">
                <a:solidFill>
                  <a:srgbClr val="404040"/>
                </a:solidFill>
              </a:defRPr>
            </a:lvl4pPr>
            <a:lvl5pPr marL="0" indent="1828800">
              <a:buSzTx/>
              <a:buNone/>
              <a:defRPr sz="2400">
                <a:solidFill>
                  <a:srgbClr val="404040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211263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45126" y="1828800"/>
            <a:ext cx="5181601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2230112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45126" y="1681850"/>
            <a:ext cx="5156201" cy="8257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2400" b="1"/>
            </a:lvl1pPr>
            <a:lvl2pPr marL="0" indent="457200">
              <a:spcBef>
                <a:spcPts val="0"/>
              </a:spcBef>
              <a:buSzTx/>
              <a:buNone/>
              <a:defRPr sz="2400" b="1"/>
            </a:lvl2pPr>
            <a:lvl3pPr marL="0" indent="914400">
              <a:spcBef>
                <a:spcPts val="0"/>
              </a:spcBef>
              <a:buSzTx/>
              <a:buNone/>
              <a:defRPr sz="2400" b="1"/>
            </a:lvl3pPr>
            <a:lvl4pPr marL="0" indent="1371600">
              <a:spcBef>
                <a:spcPts val="0"/>
              </a:spcBef>
              <a:buSzTx/>
              <a:buNone/>
              <a:defRPr sz="2400" b="1"/>
            </a:lvl4pPr>
            <a:lvl5pPr marL="0" indent="1828800">
              <a:spcBef>
                <a:spcPts val="0"/>
              </a:spcBef>
              <a:buSz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851"/>
            <a:ext cx="5181602" cy="825698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0"/>
              </a:spcBef>
              <a:buSzTx/>
              <a:buNone/>
              <a:defRPr sz="2400" b="1"/>
            </a:pPr>
            <a:endParaRPr/>
          </a:p>
        </p:txBody>
      </p:sp>
      <p:sp>
        <p:nvSpPr>
          <p:cNvPr id="4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</p:spTree>
    <p:extLst>
      <p:ext uri="{BB962C8B-B14F-4D97-AF65-F5344CB8AC3E}">
        <p14:creationId xmlns:p14="http://schemas.microsoft.com/office/powerpoint/2010/main" val="3327237129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</p:spTree>
    <p:extLst>
      <p:ext uri="{BB962C8B-B14F-4D97-AF65-F5344CB8AC3E}">
        <p14:creationId xmlns:p14="http://schemas.microsoft.com/office/powerpoint/2010/main" val="3727508801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3335581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41247" y="457200"/>
            <a:ext cx="3931922" cy="1600197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1600" y="990600"/>
            <a:ext cx="6172200" cy="48768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41247" y="2057399"/>
            <a:ext cx="3931922" cy="381000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7125265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41247" y="457200"/>
            <a:ext cx="3931922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1600" y="990600"/>
            <a:ext cx="6172200" cy="4876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41247" y="2057400"/>
            <a:ext cx="3931922" cy="38100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"/>
            </a:lvl1pPr>
            <a:lvl2pPr marL="0" indent="457200">
              <a:buSzTx/>
              <a:buNone/>
              <a:defRPr sz="1600"/>
            </a:lvl2pPr>
            <a:lvl3pPr marL="0" indent="914400">
              <a:buSzTx/>
              <a:buNone/>
              <a:defRPr sz="1600"/>
            </a:lvl3pPr>
            <a:lvl4pPr marL="0" indent="1371600">
              <a:buSzTx/>
              <a:buNone/>
              <a:defRPr sz="1600"/>
            </a:lvl4pPr>
            <a:lvl5pPr marL="0" indent="1828800">
              <a:buSz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429967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45126" y="1681850"/>
            <a:ext cx="5156201" cy="8257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2400" b="1"/>
            </a:lvl1pPr>
            <a:lvl2pPr marL="0" indent="457200">
              <a:spcBef>
                <a:spcPts val="0"/>
              </a:spcBef>
              <a:buSzTx/>
              <a:buNone/>
              <a:defRPr sz="2400" b="1"/>
            </a:lvl2pPr>
            <a:lvl3pPr marL="0" indent="914400">
              <a:spcBef>
                <a:spcPts val="0"/>
              </a:spcBef>
              <a:buSzTx/>
              <a:buNone/>
              <a:defRPr sz="2400" b="1"/>
            </a:lvl3pPr>
            <a:lvl4pPr marL="0" indent="1371600">
              <a:spcBef>
                <a:spcPts val="0"/>
              </a:spcBef>
              <a:buSzTx/>
              <a:buNone/>
              <a:defRPr sz="2400" b="1"/>
            </a:lvl4pPr>
            <a:lvl5pPr marL="0" indent="1828800">
              <a:spcBef>
                <a:spcPts val="0"/>
              </a:spcBef>
              <a:buSz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851"/>
            <a:ext cx="5181602" cy="825698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0"/>
              </a:spcBef>
              <a:buSzTx/>
              <a:buNone/>
              <a:defRPr sz="2400" b="1"/>
            </a:pPr>
            <a:endParaRPr/>
          </a:p>
        </p:txBody>
      </p:sp>
      <p:sp>
        <p:nvSpPr>
          <p:cNvPr id="4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93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2400"/>
            </a:lvl1pPr>
            <a:lvl2pPr marL="0" indent="457200" algn="ctr">
              <a:buSzTx/>
              <a:buNone/>
              <a:defRPr sz="2400"/>
            </a:lvl2pPr>
            <a:lvl3pPr marL="0" indent="914400" algn="ctr">
              <a:buSzTx/>
              <a:buNone/>
              <a:defRPr sz="2400"/>
            </a:lvl3pPr>
            <a:lvl4pPr marL="0" indent="1371600" algn="ctr">
              <a:buSzTx/>
              <a:buNone/>
              <a:defRPr sz="2400"/>
            </a:lvl4pPr>
            <a:lvl5pPr marL="0" indent="1828800" algn="ctr">
              <a:buSz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8556692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02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</a:lvl1pPr>
            <a:lvl2pPr>
              <a:buFont typeface="Arial"/>
              <a:buChar char="•"/>
            </a:lvl2pPr>
            <a:lvl3pPr>
              <a:buFont typeface="Arial"/>
              <a:buChar char="•"/>
            </a:lvl3pPr>
            <a:lvl4pPr>
              <a:buFont typeface="Arial"/>
              <a:buChar char="•"/>
            </a:lvl4pPr>
            <a:lvl5pPr>
              <a:buFont typeface="Arial"/>
              <a:buChar char="•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7946162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11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5624675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20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</a:lvl1pPr>
            <a:lvl2pPr>
              <a:buFont typeface="Arial"/>
              <a:buChar char="•"/>
            </a:lvl2pPr>
            <a:lvl3pPr>
              <a:buFont typeface="Arial"/>
              <a:buChar char="•"/>
            </a:lvl3pPr>
            <a:lvl4pPr>
              <a:buFont typeface="Arial"/>
              <a:buChar char="•"/>
            </a:lvl4pPr>
            <a:lvl5pPr>
              <a:buFont typeface="Arial"/>
              <a:buChar char="•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2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5902768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2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sz="2400" b="1"/>
            </a:lvl1pPr>
            <a:lvl2pPr marL="0" indent="457200">
              <a:buSzTx/>
              <a:buNone/>
              <a:defRPr sz="2400" b="1"/>
            </a:lvl2pPr>
            <a:lvl3pPr marL="0" indent="914400">
              <a:buSzTx/>
              <a:buNone/>
              <a:defRPr sz="2400" b="1"/>
            </a:lvl3pPr>
            <a:lvl4pPr marL="0" indent="1371600">
              <a:buSzTx/>
              <a:buNone/>
              <a:defRPr sz="2400" b="1"/>
            </a:lvl4pPr>
            <a:lvl5pPr marL="0" indent="1828800">
              <a:buSz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0" name="텍스트 개체 틀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None/>
              <a:defRPr sz="2400" b="1"/>
            </a:pPr>
            <a:endParaRPr/>
          </a:p>
        </p:txBody>
      </p:sp>
      <p:sp>
        <p:nvSpPr>
          <p:cNvPr id="13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5944907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3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9427654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4961214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54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sz="3200"/>
            </a:lvl1pPr>
            <a:lvl2pPr marL="718457" indent="-261257">
              <a:buFont typeface="Arial"/>
              <a:buChar char="•"/>
              <a:defRPr sz="3200"/>
            </a:lvl2pPr>
            <a:lvl3pPr marL="1219200" indent="-304800">
              <a:buFont typeface="Arial"/>
              <a:buChar char="•"/>
              <a:defRPr sz="3200"/>
            </a:lvl3pPr>
            <a:lvl4pPr marL="1737360" indent="-365760">
              <a:buFont typeface="Arial"/>
              <a:buChar char="•"/>
              <a:defRPr sz="3200"/>
            </a:lvl4pPr>
            <a:lvl5pPr marL="2194560" indent="-365760">
              <a:buFont typeface="Arial"/>
              <a:buChar char="•"/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55" name="텍스트 개체 틀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  <a:endParaRPr/>
          </a:p>
        </p:txBody>
      </p:sp>
      <p:sp>
        <p:nvSpPr>
          <p:cNvPr id="15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057539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64" name="그림 개체 틀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65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"/>
            </a:lvl1pPr>
            <a:lvl2pPr marL="0" indent="457200">
              <a:buSzTx/>
              <a:buNone/>
              <a:defRPr sz="1600"/>
            </a:lvl2pPr>
            <a:lvl3pPr marL="0" indent="914400">
              <a:buSzTx/>
              <a:buNone/>
              <a:defRPr sz="1600"/>
            </a:lvl3pPr>
            <a:lvl4pPr marL="0" indent="1371600">
              <a:buSzTx/>
              <a:buNone/>
              <a:defRPr sz="1600"/>
            </a:lvl4pPr>
            <a:lvl5pPr marL="0" indent="1828800">
              <a:buSz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6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0603177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제목 슬라이드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제목 텍스트"/>
          <p:cNvSpPr txBox="1">
            <a:spLocks noGrp="1"/>
          </p:cNvSpPr>
          <p:nvPr>
            <p:ph type="title"/>
          </p:nvPr>
        </p:nvSpPr>
        <p:spPr>
          <a:xfrm>
            <a:off x="1370692" y="1769540"/>
            <a:ext cx="9440035" cy="1828802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5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7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370692" y="3598338"/>
            <a:ext cx="9440035" cy="1049868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4572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9144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13716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18288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7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1514257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제목 및 내용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8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913794" y="1732448"/>
            <a:ext cx="10353763" cy="4058752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342900" indent="-305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749999" indent="-29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1079999" indent="-26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1478571" indent="-308571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1766571" indent="-308571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8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2573916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구역 머리글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제목 텍스트"/>
          <p:cNvSpPr txBox="1">
            <a:spLocks noGrp="1"/>
          </p:cNvSpPr>
          <p:nvPr>
            <p:ph type="title"/>
          </p:nvPr>
        </p:nvSpPr>
        <p:spPr>
          <a:xfrm>
            <a:off x="1295400" y="1761066"/>
            <a:ext cx="9590552" cy="1828814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9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295400" y="3589878"/>
            <a:ext cx="9590552" cy="1507055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4572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9144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13716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18288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9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4706780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콘텐츠 2개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01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913794" y="1732448"/>
            <a:ext cx="5060498" cy="4058751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342900" indent="-305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749999" indent="-29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1079999" indent="-26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1478571" indent="-308571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1766571" indent="-308571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0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0725123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비교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icture 19" descr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4" y="1734505"/>
            <a:ext cx="5089073" cy="41487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Picture 20" descr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484" y="1734505"/>
            <a:ext cx="5089073" cy="4148770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005872" y="1835254"/>
            <a:ext cx="4876344" cy="544885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4572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9144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13716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18288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13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294966" y="1835254"/>
            <a:ext cx="4895332" cy="544884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/>
          <a:p>
            <a: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21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9892723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제목만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2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4032121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캡션 있는 콘텐츠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3706890" cy="1821919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37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4855633" y="609600"/>
            <a:ext cx="6411925" cy="518160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342900" indent="-305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749999" indent="-29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1079999" indent="-26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1478571" indent="-308571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1766571" indent="-308571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8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913794" y="2431518"/>
            <a:ext cx="3706890" cy="3359682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23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7601364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캡션 있는 그림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Picture 21" descr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664" y="609600"/>
            <a:ext cx="3584167" cy="5204832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922"/>
            <a:ext cx="5934950" cy="1829339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32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48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7442551" y="763701"/>
            <a:ext cx="3275751" cy="4912823"/>
          </a:xfrm>
          <a:prstGeom prst="rect">
            <a:avLst/>
          </a:prstGeom>
          <a:effectLst>
            <a:outerShdw blurRad="38100" dist="25400" dir="4440000" rotWithShape="0">
              <a:srgbClr val="000000">
                <a:alpha val="36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913794" y="2439260"/>
            <a:ext cx="5934950" cy="3376135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4572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9144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13716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18288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5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434598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파노라마 그림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Picture 15" descr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882" y="547807"/>
            <a:ext cx="10141800" cy="3816807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제목 텍스트"/>
          <p:cNvSpPr txBox="1">
            <a:spLocks noGrp="1"/>
          </p:cNvSpPr>
          <p:nvPr>
            <p:ph type="title"/>
          </p:nvPr>
        </p:nvSpPr>
        <p:spPr>
          <a:xfrm>
            <a:off x="913806" y="4565255"/>
            <a:ext cx="10355327" cy="54347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28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59" name="Picture Placeholder 2"/>
          <p:cNvSpPr>
            <a:spLocks noGrp="1"/>
          </p:cNvSpPr>
          <p:nvPr>
            <p:ph type="pic" idx="21"/>
          </p:nvPr>
        </p:nvSpPr>
        <p:spPr>
          <a:xfrm>
            <a:off x="1169348" y="695008"/>
            <a:ext cx="9845348" cy="3525672"/>
          </a:xfrm>
          <a:prstGeom prst="rect">
            <a:avLst/>
          </a:prstGeom>
          <a:effectLst>
            <a:outerShdw blurRad="38100" dist="25400" dir="4440000" rotWithShape="0">
              <a:srgbClr val="000000">
                <a:alpha val="36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6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13794" y="5108728"/>
            <a:ext cx="10353763" cy="68247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4572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9144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13716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18288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6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2997006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캡션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8436"/>
            <a:ext cx="10353763" cy="3534345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32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6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13794" y="4295180"/>
            <a:ext cx="10353764" cy="1501827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ctr"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4572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9144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13716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18288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7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5155993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인용문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제목 텍스트"/>
          <p:cNvSpPr txBox="1">
            <a:spLocks noGrp="1"/>
          </p:cNvSpPr>
          <p:nvPr>
            <p:ph type="title"/>
          </p:nvPr>
        </p:nvSpPr>
        <p:spPr>
          <a:xfrm>
            <a:off x="1446212" y="609600"/>
            <a:ext cx="9302753" cy="2992904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32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7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720644" y="3610031"/>
            <a:ext cx="8752300" cy="5327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457200" algn="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914400" algn="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1371600" algn="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1828800" algn="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79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913793" y="4304353"/>
            <a:ext cx="10353765" cy="1489497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ctr"/>
          <a:lstStyle/>
          <a:p>
            <a: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28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81" name="TextBox 10"/>
          <p:cNvSpPr txBox="1"/>
          <p:nvPr/>
        </p:nvSpPr>
        <p:spPr>
          <a:xfrm>
            <a:off x="1036319" y="521863"/>
            <a:ext cx="518161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 cap="all">
                <a:solidFill>
                  <a:srgbClr val="FFFFFF"/>
                </a:solidFill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“</a:t>
            </a:r>
          </a:p>
        </p:txBody>
      </p:sp>
      <p:sp>
        <p:nvSpPr>
          <p:cNvPr id="282" name="TextBox 12"/>
          <p:cNvSpPr txBox="1"/>
          <p:nvPr/>
        </p:nvSpPr>
        <p:spPr>
          <a:xfrm>
            <a:off x="10550435" y="2565326"/>
            <a:ext cx="518161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sz="8000" cap="all">
                <a:solidFill>
                  <a:srgbClr val="FFFFFF"/>
                </a:solidFill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1576700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명함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제목 텍스트"/>
          <p:cNvSpPr txBox="1">
            <a:spLocks noGrp="1"/>
          </p:cNvSpPr>
          <p:nvPr>
            <p:ph type="title"/>
          </p:nvPr>
        </p:nvSpPr>
        <p:spPr>
          <a:xfrm>
            <a:off x="913794" y="2126942"/>
            <a:ext cx="10353764" cy="2511836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32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9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13783" y="4650556"/>
            <a:ext cx="10352201" cy="1140645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4572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9144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13716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18288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9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6559354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열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9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13794" y="1885950"/>
            <a:ext cx="3300986" cy="57626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4572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9144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13716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18288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00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913794" y="2571750"/>
            <a:ext cx="3300986" cy="3219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301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4446711" y="1885950"/>
            <a:ext cx="3300985" cy="57626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/>
          <a:p>
            <a: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302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4441435" y="2571750"/>
            <a:ext cx="3300985" cy="3219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303" name="Text Placeholder 4"/>
          <p:cNvSpPr>
            <a:spLocks noGrp="1"/>
          </p:cNvSpPr>
          <p:nvPr>
            <p:ph type="body" sz="quarter" idx="24"/>
          </p:nvPr>
        </p:nvSpPr>
        <p:spPr>
          <a:xfrm>
            <a:off x="7966571" y="1885950"/>
            <a:ext cx="3300986" cy="57626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/>
          <a:p>
            <a: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304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7966571" y="2571750"/>
            <a:ext cx="3300986" cy="3219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30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2526162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그림 열 3개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61" y="1818214"/>
            <a:ext cx="3339974" cy="1847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Picture 35" descr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800" y="1818214"/>
            <a:ext cx="3339973" cy="1847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Picture 36" descr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051" y="1818214"/>
            <a:ext cx="3339973" cy="1847851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4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316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13794" y="3904105"/>
            <a:ext cx="3300986" cy="57626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4572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9144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13716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18288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7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018102" y="1938918"/>
            <a:ext cx="3092369" cy="1602955"/>
          </a:xfrm>
          <a:prstGeom prst="rect">
            <a:avLst/>
          </a:prstGeom>
          <a:effectLst>
            <a:outerShdw blurRad="38100" dist="25400" dir="4440000" rotWithShape="0">
              <a:srgbClr val="000000">
                <a:alpha val="36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18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913794" y="4480367"/>
            <a:ext cx="3300986" cy="1310834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319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442788" y="3904105"/>
            <a:ext cx="3300985" cy="57626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/>
          <a:p>
            <a: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320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4545743" y="1939094"/>
            <a:ext cx="3092369" cy="1608165"/>
          </a:xfrm>
          <a:prstGeom prst="rect">
            <a:avLst/>
          </a:prstGeom>
          <a:effectLst>
            <a:outerShdw blurRad="38100" dist="25400" dir="4440000" rotWithShape="0">
              <a:srgbClr val="000000">
                <a:alpha val="36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21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4441435" y="4480366"/>
            <a:ext cx="3300985" cy="1310834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322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7966696" y="3904105"/>
            <a:ext cx="3300985" cy="57626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/>
          <a:p>
            <a: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32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8075697" y="1934431"/>
            <a:ext cx="3092369" cy="1607295"/>
          </a:xfrm>
          <a:prstGeom prst="rect">
            <a:avLst/>
          </a:prstGeom>
          <a:effectLst>
            <a:outerShdw blurRad="38100" dist="25400" dir="4440000" rotWithShape="0">
              <a:srgbClr val="000000">
                <a:alpha val="36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24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7966571" y="4480364"/>
            <a:ext cx="3300986" cy="1310836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32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3937984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4530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7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2400">
                <a:solidFill>
                  <a:srgbClr val="404040"/>
                </a:solidFill>
              </a:defRPr>
            </a:lvl1pPr>
            <a:lvl2pPr marL="0" indent="0" algn="ctr">
              <a:buSzTx/>
              <a:buNone/>
              <a:defRPr sz="2400">
                <a:solidFill>
                  <a:srgbClr val="404040"/>
                </a:solidFill>
              </a:defRPr>
            </a:lvl2pPr>
            <a:lvl3pPr marL="0" indent="0" algn="ctr">
              <a:buSzTx/>
              <a:buNone/>
              <a:defRPr sz="2400">
                <a:solidFill>
                  <a:srgbClr val="404040"/>
                </a:solidFill>
              </a:defRPr>
            </a:lvl3pPr>
            <a:lvl4pPr marL="0" indent="0" algn="ctr">
              <a:buSzTx/>
              <a:buNone/>
              <a:defRPr sz="2400">
                <a:solidFill>
                  <a:srgbClr val="404040"/>
                </a:solidFill>
              </a:defRPr>
            </a:lvl4pPr>
            <a:lvl5pPr marL="0" indent="0" algn="ctr">
              <a:buSzTx/>
              <a:buNone/>
              <a:defRPr sz="2400">
                <a:solidFill>
                  <a:srgbClr val="404040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8085077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4220888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12422"/>
            <a:ext cx="10515600" cy="285120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52632"/>
            <a:ext cx="10515600" cy="150019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400">
                <a:solidFill>
                  <a:srgbClr val="404040"/>
                </a:solidFill>
              </a:defRPr>
            </a:lvl1pPr>
            <a:lvl2pPr marL="0" indent="0">
              <a:buSzTx/>
              <a:buNone/>
              <a:defRPr sz="2400">
                <a:solidFill>
                  <a:srgbClr val="404040"/>
                </a:solidFill>
              </a:defRPr>
            </a:lvl2pPr>
            <a:lvl3pPr marL="0" indent="0">
              <a:buSzTx/>
              <a:buNone/>
              <a:defRPr sz="2400">
                <a:solidFill>
                  <a:srgbClr val="404040"/>
                </a:solidFill>
              </a:defRPr>
            </a:lvl3pPr>
            <a:lvl4pPr marL="0" indent="0">
              <a:buSzTx/>
              <a:buNone/>
              <a:defRPr sz="2400">
                <a:solidFill>
                  <a:srgbClr val="404040"/>
                </a:solidFill>
              </a:defRPr>
            </a:lvl4pPr>
            <a:lvl5pPr marL="0" indent="0">
              <a:buSzTx/>
              <a:buNone/>
              <a:defRPr sz="2400">
                <a:solidFill>
                  <a:srgbClr val="404040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3951528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45126" y="1828800"/>
            <a:ext cx="5181602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1325983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45126" y="1681850"/>
            <a:ext cx="5156202" cy="825704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2400" b="1"/>
            </a:lvl1pPr>
            <a:lvl2pPr marL="0" indent="0">
              <a:spcBef>
                <a:spcPts val="0"/>
              </a:spcBef>
              <a:buSzTx/>
              <a:buNone/>
              <a:defRPr sz="2400" b="1"/>
            </a:lvl2pPr>
            <a:lvl3pPr marL="0" indent="0">
              <a:spcBef>
                <a:spcPts val="0"/>
              </a:spcBef>
              <a:buSzTx/>
              <a:buNone/>
              <a:defRPr sz="2400" b="1"/>
            </a:lvl3pPr>
            <a:lvl4pPr marL="0" indent="0">
              <a:spcBef>
                <a:spcPts val="0"/>
              </a:spcBef>
              <a:buSzTx/>
              <a:buNone/>
              <a:defRPr sz="2400" b="1"/>
            </a:lvl4pPr>
            <a:lvl5pPr marL="0" indent="0">
              <a:spcBef>
                <a:spcPts val="0"/>
              </a:spcBef>
              <a:buSz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851"/>
            <a:ext cx="5181602" cy="825698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49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9305301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8221378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3038319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41247" y="457200"/>
            <a:ext cx="3931922" cy="1600197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1600" y="990600"/>
            <a:ext cx="6172200" cy="48768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41247" y="2057399"/>
            <a:ext cx="3931922" cy="381000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41247" y="457200"/>
            <a:ext cx="3931924" cy="1600197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1600" y="990600"/>
            <a:ext cx="6172200" cy="48768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41245" y="2057399"/>
            <a:ext cx="3931927" cy="381000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8687908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41247" y="457200"/>
            <a:ext cx="3931924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1600" y="990600"/>
            <a:ext cx="6172200" cy="487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41247" y="2057400"/>
            <a:ext cx="3931924" cy="38100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"/>
            </a:lvl1pPr>
            <a:lvl2pPr marL="0" indent="0">
              <a:buSzTx/>
              <a:buNone/>
              <a:defRPr sz="1600"/>
            </a:lvl2pPr>
            <a:lvl3pPr marL="0" indent="0">
              <a:buSzTx/>
              <a:buNone/>
              <a:defRPr sz="1600"/>
            </a:lvl3pPr>
            <a:lvl4pPr marL="0" indent="0">
              <a:buSzTx/>
              <a:buNone/>
              <a:defRPr sz="1600"/>
            </a:lvl4pPr>
            <a:lvl5pPr marL="0" indent="0">
              <a:buSz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4752680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93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7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2400"/>
            </a:lvl1pPr>
            <a:lvl2pPr marL="0" indent="0" algn="ctr">
              <a:buSzTx/>
              <a:buNone/>
              <a:defRPr sz="2400"/>
            </a:lvl2pPr>
            <a:lvl3pPr marL="0" indent="0" algn="ctr">
              <a:buSzTx/>
              <a:buNone/>
              <a:defRPr sz="2400"/>
            </a:lvl3pPr>
            <a:lvl4pPr marL="0" indent="0" algn="ctr">
              <a:buSzTx/>
              <a:buNone/>
              <a:defRPr sz="2400"/>
            </a:lvl4pPr>
            <a:lvl5pPr marL="0" indent="0" algn="ctr">
              <a:buSz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0390055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02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</a:lvl1pPr>
            <a:lvl2pPr>
              <a:buFont typeface="Arial"/>
              <a:buChar char="•"/>
            </a:lvl2pPr>
            <a:lvl3pPr>
              <a:buFont typeface="Arial"/>
              <a:buChar char="•"/>
            </a:lvl3pPr>
            <a:lvl4pPr>
              <a:buFont typeface="Arial"/>
              <a:buChar char="•"/>
            </a:lvl4pPr>
            <a:lvl5pPr>
              <a:buFont typeface="Arial"/>
              <a:buChar char="•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841780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11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9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1064277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20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</a:lvl1pPr>
            <a:lvl2pPr>
              <a:buFont typeface="Arial"/>
              <a:buChar char="•"/>
            </a:lvl2pPr>
            <a:lvl3pPr>
              <a:buFont typeface="Arial"/>
              <a:buChar char="•"/>
            </a:lvl3pPr>
            <a:lvl4pPr>
              <a:buFont typeface="Arial"/>
              <a:buChar char="•"/>
            </a:lvl4pPr>
            <a:lvl5pPr>
              <a:buFont typeface="Arial"/>
              <a:buChar char="•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2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0856736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2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7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sz="2400" b="1"/>
            </a:lvl1pPr>
            <a:lvl2pPr marL="0" indent="0">
              <a:buSzTx/>
              <a:buNone/>
              <a:defRPr sz="2400" b="1"/>
            </a:lvl2pPr>
            <a:lvl3pPr marL="0" indent="0">
              <a:buSzTx/>
              <a:buNone/>
              <a:defRPr sz="2400" b="1"/>
            </a:lvl3pPr>
            <a:lvl4pPr marL="0" indent="0">
              <a:buSzTx/>
              <a:buNone/>
              <a:defRPr sz="2400" b="1"/>
            </a:lvl4pPr>
            <a:lvl5pPr marL="0" indent="0">
              <a:buSz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0" name="텍스트 개체 틀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13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7455248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3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1987689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1336976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54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sz="3200"/>
            </a:lvl1pPr>
            <a:lvl2pPr marL="718457" indent="-261257">
              <a:buFont typeface="Arial"/>
              <a:buChar char="•"/>
              <a:defRPr sz="3200"/>
            </a:lvl2pPr>
            <a:lvl3pPr marL="1219200" indent="-304800">
              <a:buFont typeface="Arial"/>
              <a:buChar char="•"/>
              <a:defRPr sz="3200"/>
            </a:lvl3pPr>
            <a:lvl4pPr marL="1737360" indent="-365760">
              <a:buFont typeface="Arial"/>
              <a:buChar char="•"/>
              <a:defRPr sz="3200"/>
            </a:lvl4pPr>
            <a:lvl5pPr marL="2194560" indent="-365760">
              <a:buFont typeface="Arial"/>
              <a:buChar char="•"/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55" name="텍스트 개체 틀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7983957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41247" y="457200"/>
            <a:ext cx="3931922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1600" y="990600"/>
            <a:ext cx="6172200" cy="4876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41247" y="2057400"/>
            <a:ext cx="3931922" cy="38100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"/>
            </a:lvl1pPr>
            <a:lvl2pPr marL="0" indent="457200">
              <a:buSzTx/>
              <a:buNone/>
              <a:defRPr sz="1600"/>
            </a:lvl2pPr>
            <a:lvl3pPr marL="0" indent="914400">
              <a:buSzTx/>
              <a:buNone/>
              <a:defRPr sz="1600"/>
            </a:lvl3pPr>
            <a:lvl4pPr marL="0" indent="1371600">
              <a:buSzTx/>
              <a:buNone/>
              <a:defRPr sz="1600"/>
            </a:lvl4pPr>
            <a:lvl5pPr marL="0" indent="1828800">
              <a:buSz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64" name="그림 개체 틀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5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"/>
            </a:lvl1pPr>
            <a:lvl2pPr marL="0" indent="0">
              <a:buSzTx/>
              <a:buNone/>
              <a:defRPr sz="1600"/>
            </a:lvl2pPr>
            <a:lvl3pPr marL="0" indent="0">
              <a:buSzTx/>
              <a:buNone/>
              <a:defRPr sz="1600"/>
            </a:lvl3pPr>
            <a:lvl4pPr marL="0" indent="0">
              <a:buSzTx/>
              <a:buNone/>
              <a:defRPr sz="1600"/>
            </a:lvl4pPr>
            <a:lvl5pPr marL="0" indent="0">
              <a:buSz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6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1143002"/>
      </p:ext>
    </p:extLst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제목 슬라이드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제목 텍스트"/>
          <p:cNvSpPr txBox="1">
            <a:spLocks noGrp="1"/>
          </p:cNvSpPr>
          <p:nvPr>
            <p:ph type="title"/>
          </p:nvPr>
        </p:nvSpPr>
        <p:spPr>
          <a:xfrm>
            <a:off x="1370692" y="1769540"/>
            <a:ext cx="9440035" cy="1828802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5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7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370692" y="3598338"/>
            <a:ext cx="9440035" cy="1049872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7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8543892"/>
      </p:ext>
    </p:extLst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제목 및 내용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5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8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913794" y="1732445"/>
            <a:ext cx="10353765" cy="4058755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342900" indent="-305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749998" indent="-29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1079999" indent="-26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1478570" indent="-308570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1766571" indent="-308570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8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0848205"/>
      </p:ext>
    </p:extLst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구역 머리글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제목 텍스트"/>
          <p:cNvSpPr txBox="1">
            <a:spLocks noGrp="1"/>
          </p:cNvSpPr>
          <p:nvPr>
            <p:ph type="title"/>
          </p:nvPr>
        </p:nvSpPr>
        <p:spPr>
          <a:xfrm>
            <a:off x="1295400" y="1761064"/>
            <a:ext cx="9590552" cy="1828818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9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295400" y="3589878"/>
            <a:ext cx="9590552" cy="1507059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9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5374443"/>
      </p:ext>
    </p:extLst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콘텐츠 2개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5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01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913794" y="1732445"/>
            <a:ext cx="5060499" cy="4058755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342900" indent="-305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749998" indent="-29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1079999" indent="-26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1478570" indent="-308570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1766571" indent="-308570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0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018297"/>
      </p:ext>
    </p:extLst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비교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icture 19" descr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4" y="1734504"/>
            <a:ext cx="5089074" cy="41487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Picture 20" descr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484" y="1734504"/>
            <a:ext cx="5089074" cy="4148772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5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005872" y="1835254"/>
            <a:ext cx="4876344" cy="544889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13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294966" y="1835254"/>
            <a:ext cx="4895332" cy="544888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/>
          <a:p>
            <a:endParaRPr/>
          </a:p>
        </p:txBody>
      </p:sp>
      <p:sp>
        <p:nvSpPr>
          <p:cNvPr id="21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6616472"/>
      </p:ext>
    </p:extLst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제목만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5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2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6050718"/>
      </p:ext>
    </p:extLst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빈 화면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9370600"/>
      </p:ext>
    </p:extLst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캡션 있는 콘텐츠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3706892" cy="182192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37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4855633" y="609600"/>
            <a:ext cx="6411925" cy="518160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342900" indent="-305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749998" indent="-29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1079999" indent="-26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1478570" indent="-308570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1766571" indent="-308570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8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913791" y="2431518"/>
            <a:ext cx="3706897" cy="3359682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23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8885050"/>
      </p:ext>
    </p:extLst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캡션 있는 그림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Picture 21" descr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664" y="609600"/>
            <a:ext cx="3584167" cy="5204832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921"/>
            <a:ext cx="5934951" cy="182934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32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48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7442551" y="763701"/>
            <a:ext cx="3275751" cy="4912825"/>
          </a:xfrm>
          <a:prstGeom prst="rect">
            <a:avLst/>
          </a:prstGeom>
          <a:effectLst>
            <a:outerShdw blurRad="38100" dist="25400" dir="4440000" rotWithShape="0">
              <a:srgbClr val="000000">
                <a:alpha val="36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913794" y="2439260"/>
            <a:ext cx="5934951" cy="3376137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5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2273625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93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2400"/>
            </a:lvl1pPr>
            <a:lvl2pPr marL="0" indent="457200" algn="ctr">
              <a:buSzTx/>
              <a:buNone/>
              <a:defRPr sz="2400"/>
            </a:lvl2pPr>
            <a:lvl3pPr marL="0" indent="914400" algn="ctr">
              <a:buSzTx/>
              <a:buNone/>
              <a:defRPr sz="2400"/>
            </a:lvl3pPr>
            <a:lvl4pPr marL="0" indent="1371600" algn="ctr">
              <a:buSzTx/>
              <a:buNone/>
              <a:defRPr sz="2400"/>
            </a:lvl4pPr>
            <a:lvl5pPr marL="0" indent="1828800" algn="ctr">
              <a:buSz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파노라마 그림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Picture 15" descr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882" y="547807"/>
            <a:ext cx="10141802" cy="3816807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제목 텍스트"/>
          <p:cNvSpPr txBox="1">
            <a:spLocks noGrp="1"/>
          </p:cNvSpPr>
          <p:nvPr>
            <p:ph type="title"/>
          </p:nvPr>
        </p:nvSpPr>
        <p:spPr>
          <a:xfrm>
            <a:off x="913806" y="4565255"/>
            <a:ext cx="10355327" cy="543477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28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59" name="Picture Placeholder 2"/>
          <p:cNvSpPr>
            <a:spLocks noGrp="1"/>
          </p:cNvSpPr>
          <p:nvPr>
            <p:ph type="pic" idx="21"/>
          </p:nvPr>
        </p:nvSpPr>
        <p:spPr>
          <a:xfrm>
            <a:off x="1169348" y="695008"/>
            <a:ext cx="9845348" cy="3525674"/>
          </a:xfrm>
          <a:prstGeom prst="rect">
            <a:avLst/>
          </a:prstGeom>
          <a:effectLst>
            <a:outerShdw blurRad="38100" dist="25400" dir="4440000" rotWithShape="0">
              <a:srgbClr val="000000">
                <a:alpha val="36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6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13794" y="5108728"/>
            <a:ext cx="10353765" cy="682477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6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330668"/>
      </p:ext>
    </p:extLst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캡션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8436"/>
            <a:ext cx="10353765" cy="3534346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32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6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13794" y="4295180"/>
            <a:ext cx="10353765" cy="1501831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ctr"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7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5422860"/>
      </p:ext>
    </p:extLst>
  </p:cSld>
  <p:clrMapOvr>
    <a:masterClrMapping/>
  </p:clrMapOvr>
  <p:transition spd="med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인용문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제목 텍스트"/>
          <p:cNvSpPr txBox="1">
            <a:spLocks noGrp="1"/>
          </p:cNvSpPr>
          <p:nvPr>
            <p:ph type="title"/>
          </p:nvPr>
        </p:nvSpPr>
        <p:spPr>
          <a:xfrm>
            <a:off x="1446212" y="609600"/>
            <a:ext cx="9302754" cy="2992904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32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7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720644" y="3610030"/>
            <a:ext cx="8752300" cy="532754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79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913791" y="4304353"/>
            <a:ext cx="10353769" cy="1489501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ctr"/>
          <a:lstStyle/>
          <a:p>
            <a:endParaRPr/>
          </a:p>
        </p:txBody>
      </p:sp>
      <p:sp>
        <p:nvSpPr>
          <p:cNvPr id="280" name="TextBox 10"/>
          <p:cNvSpPr txBox="1"/>
          <p:nvPr/>
        </p:nvSpPr>
        <p:spPr>
          <a:xfrm>
            <a:off x="1036319" y="521863"/>
            <a:ext cx="518162" cy="1310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8000" cap="all">
                <a:solidFill>
                  <a:srgbClr val="FFFFFF"/>
                </a:solidFill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“</a:t>
            </a:r>
          </a:p>
        </p:txBody>
      </p:sp>
      <p:sp>
        <p:nvSpPr>
          <p:cNvPr id="281" name="TextBox 12"/>
          <p:cNvSpPr txBox="1"/>
          <p:nvPr/>
        </p:nvSpPr>
        <p:spPr>
          <a:xfrm>
            <a:off x="10550435" y="2565325"/>
            <a:ext cx="518162" cy="1310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r">
              <a:defRPr sz="8000" cap="all">
                <a:solidFill>
                  <a:srgbClr val="FFFFFF"/>
                </a:solidFill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”</a:t>
            </a:r>
          </a:p>
        </p:txBody>
      </p:sp>
      <p:sp>
        <p:nvSpPr>
          <p:cNvPr id="28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1666705"/>
      </p:ext>
    </p:extLst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명함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제목 텍스트"/>
          <p:cNvSpPr txBox="1">
            <a:spLocks noGrp="1"/>
          </p:cNvSpPr>
          <p:nvPr>
            <p:ph type="title"/>
          </p:nvPr>
        </p:nvSpPr>
        <p:spPr>
          <a:xfrm>
            <a:off x="913794" y="2126942"/>
            <a:ext cx="10353765" cy="251184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32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9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13782" y="4650556"/>
            <a:ext cx="10352204" cy="1140649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9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5295370"/>
      </p:ext>
    </p:extLst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열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5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9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13794" y="1885950"/>
            <a:ext cx="3300987" cy="57626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00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913791" y="2571750"/>
            <a:ext cx="3300991" cy="3219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301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4446711" y="1885950"/>
            <a:ext cx="3300989" cy="57626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/>
          <a:p>
            <a:endParaRPr/>
          </a:p>
        </p:txBody>
      </p:sp>
      <p:sp>
        <p:nvSpPr>
          <p:cNvPr id="302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4441435" y="2571750"/>
            <a:ext cx="3300989" cy="3219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303" name="Text Placeholder 4"/>
          <p:cNvSpPr>
            <a:spLocks noGrp="1"/>
          </p:cNvSpPr>
          <p:nvPr>
            <p:ph type="body" sz="quarter" idx="24"/>
          </p:nvPr>
        </p:nvSpPr>
        <p:spPr>
          <a:xfrm>
            <a:off x="7966571" y="1885950"/>
            <a:ext cx="3300989" cy="57626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/>
          <a:p>
            <a:endParaRPr/>
          </a:p>
        </p:txBody>
      </p:sp>
      <p:sp>
        <p:nvSpPr>
          <p:cNvPr id="304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7966571" y="2571750"/>
            <a:ext cx="3300989" cy="3219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30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8833836"/>
      </p:ext>
    </p:extLst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그림 열 3개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60" y="1818214"/>
            <a:ext cx="3339976" cy="1847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Picture 35" descr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800" y="1818214"/>
            <a:ext cx="3339977" cy="1847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Picture 36" descr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051" y="1818214"/>
            <a:ext cx="3339977" cy="1847851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5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316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13794" y="3904105"/>
            <a:ext cx="3300987" cy="576267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7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018102" y="1938918"/>
            <a:ext cx="3092370" cy="1602959"/>
          </a:xfrm>
          <a:prstGeom prst="rect">
            <a:avLst/>
          </a:prstGeom>
          <a:effectLst>
            <a:outerShdw blurRad="38100" dist="25400" dir="4440000" rotWithShape="0">
              <a:srgbClr val="000000">
                <a:alpha val="36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18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913791" y="4480366"/>
            <a:ext cx="3300991" cy="1310838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319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442788" y="3904105"/>
            <a:ext cx="3300989" cy="576267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/>
          <a:p>
            <a:endParaRPr/>
          </a:p>
        </p:txBody>
      </p:sp>
      <p:sp>
        <p:nvSpPr>
          <p:cNvPr id="320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4545743" y="1939094"/>
            <a:ext cx="3092372" cy="1608167"/>
          </a:xfrm>
          <a:prstGeom prst="rect">
            <a:avLst/>
          </a:prstGeom>
          <a:effectLst>
            <a:outerShdw blurRad="38100" dist="25400" dir="4440000" rotWithShape="0">
              <a:srgbClr val="000000">
                <a:alpha val="36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21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4441435" y="4480366"/>
            <a:ext cx="3300989" cy="1310838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322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7966695" y="3904105"/>
            <a:ext cx="3300989" cy="576267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/>
          <a:p>
            <a:endParaRPr/>
          </a:p>
        </p:txBody>
      </p:sp>
      <p:sp>
        <p:nvSpPr>
          <p:cNvPr id="32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8075696" y="1934429"/>
            <a:ext cx="3092373" cy="1607299"/>
          </a:xfrm>
          <a:prstGeom prst="rect">
            <a:avLst/>
          </a:prstGeom>
          <a:effectLst>
            <a:outerShdw blurRad="38100" dist="25400" dir="4440000" rotWithShape="0">
              <a:srgbClr val="000000">
                <a:alpha val="36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24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7966571" y="4480364"/>
            <a:ext cx="3300989" cy="131084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32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541562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57.xml"/><Relationship Id="rId3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52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56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55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31" Type="http://schemas.openxmlformats.org/officeDocument/2006/relationships/slideLayout" Target="../slideLayouts/slideLayout62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8.xml"/><Relationship Id="rId30" Type="http://schemas.openxmlformats.org/officeDocument/2006/relationships/slideLayout" Target="../slideLayouts/slideLayout6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26" Type="http://schemas.openxmlformats.org/officeDocument/2006/relationships/slideLayout" Target="../slideLayouts/slideLayout88.xml"/><Relationship Id="rId3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83.xml"/><Relationship Id="rId34" Type="http://schemas.openxmlformats.org/officeDocument/2006/relationships/theme" Target="../theme/theme3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5" Type="http://schemas.openxmlformats.org/officeDocument/2006/relationships/slideLayout" Target="../slideLayouts/slideLayout87.xml"/><Relationship Id="rId33" Type="http://schemas.openxmlformats.org/officeDocument/2006/relationships/slideLayout" Target="../slideLayouts/slideLayout95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82.xml"/><Relationship Id="rId29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24" Type="http://schemas.openxmlformats.org/officeDocument/2006/relationships/slideLayout" Target="../slideLayouts/slideLayout86.xml"/><Relationship Id="rId32" Type="http://schemas.openxmlformats.org/officeDocument/2006/relationships/slideLayout" Target="../slideLayouts/slideLayout94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23" Type="http://schemas.openxmlformats.org/officeDocument/2006/relationships/slideLayout" Target="../slideLayouts/slideLayout85.xml"/><Relationship Id="rId28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81.xml"/><Relationship Id="rId31" Type="http://schemas.openxmlformats.org/officeDocument/2006/relationships/slideLayout" Target="../slideLayouts/slideLayout93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84.xml"/><Relationship Id="rId27" Type="http://schemas.openxmlformats.org/officeDocument/2006/relationships/slideLayout" Target="../slideLayouts/slideLayout89.xml"/><Relationship Id="rId30" Type="http://schemas.openxmlformats.org/officeDocument/2006/relationships/slideLayout" Target="../slideLayouts/slideLayout92.xml"/><Relationship Id="rId8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45126" y="365759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45126" y="1828800"/>
            <a:ext cx="10515601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101197" y="6410642"/>
            <a:ext cx="259530" cy="2565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1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45126" y="365759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45126" y="1828800"/>
            <a:ext cx="10515601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101197" y="6410642"/>
            <a:ext cx="259530" cy="2565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1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9330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  <p:sldLayoutId id="2147483712" r:id="rId29"/>
    <p:sldLayoutId id="2147483713" r:id="rId30"/>
    <p:sldLayoutId id="2147483714" r:id="rId3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45126" y="365758"/>
            <a:ext cx="10515601" cy="1325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45126" y="1828800"/>
            <a:ext cx="10515601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101204" y="6410644"/>
            <a:ext cx="259526" cy="2565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100">
                <a:solidFill>
                  <a:srgbClr val="888888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6734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  <p:sldLayoutId id="2147483739" r:id="rId24"/>
    <p:sldLayoutId id="2147483740" r:id="rId25"/>
    <p:sldLayoutId id="2147483741" r:id="rId26"/>
    <p:sldLayoutId id="2147483742" r:id="rId27"/>
    <p:sldLayoutId id="2147483743" r:id="rId28"/>
    <p:sldLayoutId id="2147483744" r:id="rId29"/>
    <p:sldLayoutId id="2147483745" r:id="rId30"/>
    <p:sldLayoutId id="2147483746" r:id="rId31"/>
    <p:sldLayoutId id="2147483747" r:id="rId32"/>
    <p:sldLayoutId id="2147483748" r:id="rId33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7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8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직사각형"/>
          <p:cNvSpPr/>
          <p:nvPr/>
        </p:nvSpPr>
        <p:spPr>
          <a:xfrm>
            <a:off x="-7089" y="-5452"/>
            <a:ext cx="12206179" cy="6868905"/>
          </a:xfrm>
          <a:prstGeom prst="rect">
            <a:avLst/>
          </a:prstGeom>
          <a:solidFill>
            <a:schemeClr val="accent1">
              <a:satOff val="-19091"/>
              <a:lumOff val="-11921"/>
              <a:alpha val="7152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335" name="image28.png" descr="image28.png"/>
          <p:cNvPicPr>
            <a:picLocks noChangeAspect="1"/>
          </p:cNvPicPr>
          <p:nvPr/>
        </p:nvPicPr>
        <p:blipFill>
          <a:blip r:embed="rId2"/>
          <a:srcRect t="16835" b="45726"/>
          <a:stretch>
            <a:fillRect/>
          </a:stretch>
        </p:blipFill>
        <p:spPr>
          <a:xfrm>
            <a:off x="-18879" y="-4933"/>
            <a:ext cx="12229694" cy="6867864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슬라이드 번호 개체 틀 1"/>
          <p:cNvSpPr txBox="1">
            <a:spLocks noGrp="1"/>
          </p:cNvSpPr>
          <p:nvPr>
            <p:ph type="sldNum" sz="quarter" idx="4294967295"/>
          </p:nvPr>
        </p:nvSpPr>
        <p:spPr>
          <a:xfrm>
            <a:off x="11658309" y="6289604"/>
            <a:ext cx="212595" cy="28930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rPr/>
              <a:t>1</a:t>
            </a:fld>
            <a:endParaRPr/>
          </a:p>
        </p:txBody>
      </p:sp>
      <p:grpSp>
        <p:nvGrpSpPr>
          <p:cNvPr id="339" name="그룹"/>
          <p:cNvGrpSpPr/>
          <p:nvPr/>
        </p:nvGrpSpPr>
        <p:grpSpPr>
          <a:xfrm>
            <a:off x="4388556" y="2396441"/>
            <a:ext cx="3414824" cy="1741247"/>
            <a:chOff x="3057330" y="241152"/>
            <a:chExt cx="3414823" cy="1741246"/>
          </a:xfrm>
        </p:grpSpPr>
        <p:sp>
          <p:nvSpPr>
            <p:cNvPr id="337" name="TextBox 5"/>
            <p:cNvSpPr txBox="1"/>
            <p:nvPr/>
          </p:nvSpPr>
          <p:spPr>
            <a:xfrm>
              <a:off x="3057330" y="241152"/>
              <a:ext cx="3414823" cy="15645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spcBef>
                  <a:spcPts val="700"/>
                </a:spcBef>
                <a:defRPr sz="39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pPr>
              <a:r>
                <a:rPr lang="en-US" dirty="0"/>
                <a:t>KH</a:t>
              </a:r>
              <a:endParaRPr lang="en-US" sz="600" dirty="0"/>
            </a:p>
            <a:p>
              <a:pPr algn="ctr">
                <a:spcBef>
                  <a:spcPts val="700"/>
                </a:spcBef>
                <a:defRPr sz="39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pPr>
              <a:endParaRPr lang="en-US" sz="600" dirty="0"/>
            </a:p>
            <a:p>
              <a:pPr algn="ctr">
                <a:spcBef>
                  <a:spcPts val="700"/>
                </a:spcBef>
                <a:defRPr sz="39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pPr>
              <a:r>
                <a:rPr lang="en-US" dirty="0"/>
                <a:t>MALL</a:t>
              </a:r>
              <a:endParaRPr dirty="0"/>
            </a:p>
          </p:txBody>
        </p:sp>
        <p:sp>
          <p:nvSpPr>
            <p:cNvPr id="338" name="직사각형"/>
            <p:cNvSpPr/>
            <p:nvPr/>
          </p:nvSpPr>
          <p:spPr>
            <a:xfrm rot="16200000">
              <a:off x="4722549" y="666492"/>
              <a:ext cx="84386" cy="254742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BAD6E17-D87A-4746-A2B4-BB64237CBE46}"/>
              </a:ext>
            </a:extLst>
          </p:cNvPr>
          <p:cNvSpPr txBox="1"/>
          <p:nvPr/>
        </p:nvSpPr>
        <p:spPr>
          <a:xfrm>
            <a:off x="7898859" y="4533089"/>
            <a:ext cx="334631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kumimoji="0" lang="ko-KR" altLang="en-US" sz="1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조 </a:t>
            </a:r>
            <a:r>
              <a:rPr lang="ko-KR" altLang="en-US" b="1" dirty="0">
                <a:solidFill>
                  <a:schemeClr val="bg1"/>
                </a:solidFill>
              </a:rPr>
              <a:t>김승현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김태형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박용희</a:t>
            </a:r>
            <a:endParaRPr kumimoji="0" lang="ko-KR" altLang="en-US" sz="1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직사각형"/>
          <p:cNvSpPr/>
          <p:nvPr/>
        </p:nvSpPr>
        <p:spPr>
          <a:xfrm>
            <a:off x="3826498" y="1304274"/>
            <a:ext cx="7855734" cy="5502124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150" name="public GalagaGame() {  //생성자로 표시될 JFrame의 기초 설정…"/>
          <p:cNvSpPr txBox="1"/>
          <p:nvPr/>
        </p:nvSpPr>
        <p:spPr>
          <a:xfrm>
            <a:off x="3876980" y="1309036"/>
            <a:ext cx="7754770" cy="213059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endParaRPr lang="ko-KR" altLang="en-US"/>
          </a:p>
        </p:txBody>
      </p:sp>
      <p:sp>
        <p:nvSpPr>
          <p:cNvPr id="1151" name="TextBox 25"/>
          <p:cNvSpPr txBox="1"/>
          <p:nvPr/>
        </p:nvSpPr>
        <p:spPr>
          <a:xfrm>
            <a:off x="10730045" y="982979"/>
            <a:ext cx="1324357" cy="681990"/>
          </a:xfrm>
          <a:prstGeom prst="rect">
            <a:avLst/>
          </a:prstGeom>
          <a:solidFill>
            <a:schemeClr val="accent1">
              <a:satOff val="-19090"/>
              <a:lumOff val="-11920"/>
            </a:schemeClr>
          </a:solidFill>
          <a:ln w="12700">
            <a:miter/>
          </a:ln>
        </p:spPr>
        <p:txBody>
          <a:bodyPr lIns="45719" rIns="45719" anchor="ctr">
            <a:spAutoFit/>
          </a:bodyPr>
          <a:lstStyle/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/>
              <a:t>상품의 이미지</a:t>
            </a:r>
            <a:r>
              <a:rPr lang="en-US" altLang="ko-KR"/>
              <a:t>,</a:t>
            </a:r>
          </a:p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/>
              <a:t>상품의 가격표</a:t>
            </a:r>
            <a:r>
              <a:rPr lang="en-US" altLang="ko-KR"/>
              <a:t>,</a:t>
            </a:r>
          </a:p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/>
              <a:t>버튼 기능</a:t>
            </a:r>
          </a:p>
        </p:txBody>
      </p:sp>
      <p:pic>
        <p:nvPicPr>
          <p:cNvPr id="1152" name="image28.png" descr="image28.png"/>
          <p:cNvPicPr>
            <a:picLocks noChangeAspect="1"/>
          </p:cNvPicPr>
          <p:nvPr/>
        </p:nvPicPr>
        <p:blipFill rotWithShape="1">
          <a:blip r:embed="rId3"/>
          <a:srcRect t="16830" b="78100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153" name="TextBox 2"/>
          <p:cNvSpPr txBox="1"/>
          <p:nvPr/>
        </p:nvSpPr>
        <p:spPr>
          <a:xfrm>
            <a:off x="321306" y="164259"/>
            <a:ext cx="7449187" cy="64346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</a:t>
            </a:r>
            <a:r>
              <a:rPr lang="en-US" altLang="ko-KR"/>
              <a:t>4</a:t>
            </a:r>
            <a:r>
              <a:rPr lang="ko-KR" altLang="en-US"/>
              <a:t>. 상품 상세 정보 페이지</a:t>
            </a:r>
          </a:p>
        </p:txBody>
      </p:sp>
      <p:sp>
        <p:nvSpPr>
          <p:cNvPr id="1154" name="2. 게임이 실행 될 창을 만들고, 각 개체들이 사용할 이미지 저장"/>
          <p:cNvSpPr txBox="1"/>
          <p:nvPr/>
        </p:nvSpPr>
        <p:spPr>
          <a:xfrm>
            <a:off x="96336" y="951557"/>
            <a:ext cx="6045383" cy="275263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pPr lvl="0">
              <a:defRPr/>
            </a:pPr>
            <a:r>
              <a:rPr lang="en-US" altLang="ko-KR"/>
              <a:t>4</a:t>
            </a:r>
            <a:r>
              <a:rPr lang="ko-KR" altLang="en-US"/>
              <a:t>. 메인 페이지에서 상품을 선택하면 해당 상품에 대한 상세 정보가 나온다</a:t>
            </a:r>
            <a:r>
              <a:rPr lang="en-US" altLang="ko-KR"/>
              <a:t>.</a:t>
            </a:r>
            <a:r>
              <a:rPr lang="ko-KR" altLang="en-US"/>
              <a:t>    </a:t>
            </a:r>
          </a:p>
        </p:txBody>
      </p:sp>
      <p:sp>
        <p:nvSpPr>
          <p:cNvPr id="1156" name="슬라이드 번호 개체 틀 8"/>
          <p:cNvSpPr txBox="1">
            <a:spLocks noGrp="1"/>
          </p:cNvSpPr>
          <p:nvPr>
            <p:ph type="sldNum" sz="quarter" idx="2"/>
          </p:nvPr>
        </p:nvSpPr>
        <p:spPr>
          <a:xfrm>
            <a:off x="11679556" y="6355080"/>
            <a:ext cx="305185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  <p:sp>
        <p:nvSpPr>
          <p:cNvPr id="1162" name="TextBox 1161"/>
          <p:cNvSpPr txBox="1"/>
          <p:nvPr/>
        </p:nvSpPr>
        <p:spPr>
          <a:xfrm>
            <a:off x="3857625" y="1389438"/>
            <a:ext cx="7264974" cy="208856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0" name="그림 116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1472009"/>
            <a:ext cx="3776662" cy="3366294"/>
          </a:xfrm>
          <a:prstGeom prst="rect">
            <a:avLst/>
          </a:prstGeom>
        </p:spPr>
      </p:pic>
      <p:sp>
        <p:nvSpPr>
          <p:cNvPr id="1171" name="TextBox 1170"/>
          <p:cNvSpPr txBox="1"/>
          <p:nvPr/>
        </p:nvSpPr>
        <p:spPr>
          <a:xfrm>
            <a:off x="3831431" y="1310639"/>
            <a:ext cx="7743826" cy="5335905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&lt;!-- 해당 상품의 이미지를 출력 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&lt;img src="../resources/images/&lt;%=product.getFilename()%&gt;" class="simpleLens-big-image" style="width:300px; height:300px; margin-left:20px;"/&gt;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&lt;!-- 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가격 등록표 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kumimoji="0" lang="en-US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&lt;table class="table table-pr" style="margin-bottom:5px"&gt;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		  		&lt;colgroup&gt;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		  			&lt;col width="30%"&gt;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		  			&lt;col width="70%"&gt;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		  		&lt;/colgroup&gt;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		  		&lt;tbody&gt;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		  			&lt;tr&gt;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		  				&lt;th class="active text-success"&gt;상품명&lt;/th&gt;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		  				&lt;td&gt; &lt;%=product.getPname()%&gt; &lt;/td&gt;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				&lt;/tr&gt;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				&lt;tr&gt;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		  				&lt;th class="active text-success"&gt;상품 코드&lt;/th&gt;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		  				&lt;td&gt; &lt;span class="badge badge-danger"&gt;&lt;%=product.getProductId()%&gt;&lt;/span&gt; &lt;/td&gt;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태그의 배경색 지정</a:t>
            </a:r>
            <a:r>
              <a:rPr kumimoji="0" lang="en-US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&lt;/tr&gt;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				&lt;tr&gt;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		  				&lt;th class="active text-success"&gt;제조사&lt;/th&gt;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		  				&lt;td&gt; &lt;%=product.getManufacturer()%&gt; &lt;/td&gt;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				&lt;/tr&gt;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				&lt;tr&gt;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		  				&lt;th class="active text-success"&gt;소비자가&lt;/th&gt;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		  					&lt;td&gt;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		  						&lt;del&gt;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		  				 &lt;%=product.getUnitPrice() %&gt;원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		  				 		&lt;/del&gt;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		  				  &lt;/td&gt;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				&lt;/tr&gt;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				&lt;tr&gt;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		  				&lt;th class="active text-success"&gt;판매가&lt;/th&gt;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		  				&lt;td&gt; &lt;%=product.getUnitPrice() %&gt;원 &lt;/td&gt;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				&lt;/tr&gt;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&lt;/tbody&gt;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&lt;/table&gt;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&lt;!-- 버튼을 누르면 해당 페이지로 이동하거나 정보등을 form태그의 action속성을 통해 addCart.jsp에 보내줌 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&lt;form name="addForm" action="./addCart.jsp?id=&lt;%=product.getProductId()%&gt;" method="post"&gt;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&lt;a href="#" class="btn btn-info" onclick="addToCart()"&gt; 바로구매 &amp;raquo;&lt;/a&gt;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&lt;a href="./cart.jsp" class="btn btn-warning"&gt; 장바구니 &amp;raquo;&lt;/a&gt;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&lt;a href="./index4.jsp" class="btn btn-secondary"&gt; 상품목록 &amp;raquo;&lt;/a&gt;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&lt;/form&gt;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2" name="TextBox 1171"/>
          <p:cNvSpPr txBox="1"/>
          <p:nvPr/>
        </p:nvSpPr>
        <p:spPr>
          <a:xfrm>
            <a:off x="9566671" y="3429000"/>
            <a:ext cx="2107405" cy="2051922"/>
          </a:xfrm>
          <a:prstGeom prst="rect">
            <a:avLst/>
          </a:prstGeom>
          <a:solidFill>
            <a:schemeClr val="accent4"/>
          </a:solidFill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sz="1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3" name="TextBox 1172"/>
          <p:cNvSpPr txBox="1"/>
          <p:nvPr/>
        </p:nvSpPr>
        <p:spPr>
          <a:xfrm>
            <a:off x="9555954" y="3694271"/>
            <a:ext cx="2124076" cy="1675923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 상품 구매 버튼을 눌렀을 때 실행되는 함수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&lt;script type="text/javascript"&gt;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function addToCart(){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if (confirm("상품을 장바구니에 추가하시겠습니까?")){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document.addForm.submit();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}else{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document.addForm.reset();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&lt;/script&gt;</a:t>
            </a:r>
          </a:p>
        </p:txBody>
      </p:sp>
      <p:pic>
        <p:nvPicPr>
          <p:cNvPr id="1174" name="그림 117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837782" y="2595564"/>
            <a:ext cx="1968499" cy="571500"/>
          </a:xfrm>
          <a:prstGeom prst="rect">
            <a:avLst/>
          </a:prstGeom>
        </p:spPr>
      </p:pic>
      <p:sp>
        <p:nvSpPr>
          <p:cNvPr id="1175" name="TextBox 1174"/>
          <p:cNvSpPr txBox="1"/>
          <p:nvPr/>
        </p:nvSpPr>
        <p:spPr>
          <a:xfrm>
            <a:off x="3846909" y="3248978"/>
            <a:ext cx="2035969" cy="360044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sz="1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6" name="그림 117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0" y="4355305"/>
            <a:ext cx="2657748" cy="1874042"/>
          </a:xfrm>
          <a:prstGeom prst="rect">
            <a:avLst/>
          </a:prstGeom>
        </p:spPr>
      </p:pic>
      <p:sp>
        <p:nvSpPr>
          <p:cNvPr id="1177" name="TextBox 1176"/>
          <p:cNvSpPr txBox="1"/>
          <p:nvPr/>
        </p:nvSpPr>
        <p:spPr>
          <a:xfrm>
            <a:off x="0" y="6316265"/>
            <a:ext cx="3423047" cy="358854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sz="1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8" name="TextBox 1177"/>
          <p:cNvSpPr txBox="1"/>
          <p:nvPr/>
        </p:nvSpPr>
        <p:spPr>
          <a:xfrm>
            <a:off x="0" y="6375797"/>
            <a:ext cx="3101578" cy="365996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두 블럭에 </a:t>
            </a:r>
            <a:r>
              <a:rPr kumimoji="0" lang="en-US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display</a:t>
            </a:r>
            <a:r>
              <a:rPr kumimoji="0" lang="ko-KR" alt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를 </a:t>
            </a:r>
            <a:r>
              <a:rPr kumimoji="0" lang="en-US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inline-block</a:t>
            </a:r>
            <a:r>
              <a:rPr kumimoji="0" lang="ko-KR" alt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속성으로 설정해 한 컨테이너에 두 블럭이 나란히 위치할 수 있도록 설정</a:t>
            </a:r>
          </a:p>
        </p:txBody>
      </p:sp>
    </p:spTree>
    <p:extLst>
      <p:ext uri="{BB962C8B-B14F-4D97-AF65-F5344CB8AC3E}">
        <p14:creationId xmlns:p14="http://schemas.microsoft.com/office/powerpoint/2010/main" val="396041386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직사각형"/>
          <p:cNvSpPr/>
          <p:nvPr/>
        </p:nvSpPr>
        <p:spPr>
          <a:xfrm>
            <a:off x="4028904" y="1304274"/>
            <a:ext cx="7653328" cy="5502124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150" name="public GalagaGame() {  //생성자로 표시될 JFrame의 기초 설정…"/>
          <p:cNvSpPr txBox="1"/>
          <p:nvPr/>
        </p:nvSpPr>
        <p:spPr>
          <a:xfrm>
            <a:off x="3876980" y="1309036"/>
            <a:ext cx="7754770" cy="3451559"/>
          </a:xfrm>
          <a:prstGeom prst="rect">
            <a:avLst/>
          </a:prstGeom>
          <a:ln w="12700">
            <a:miter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endParaRPr lang="ko-KR" altLang="en-US"/>
          </a:p>
        </p:txBody>
      </p:sp>
      <p:sp>
        <p:nvSpPr>
          <p:cNvPr id="1151" name="TextBox 25"/>
          <p:cNvSpPr txBox="1"/>
          <p:nvPr/>
        </p:nvSpPr>
        <p:spPr>
          <a:xfrm>
            <a:off x="10515734" y="1016317"/>
            <a:ext cx="1538671" cy="491490"/>
          </a:xfrm>
          <a:prstGeom prst="rect">
            <a:avLst/>
          </a:prstGeom>
          <a:solidFill>
            <a:schemeClr val="accent1">
              <a:satOff val="-19090"/>
              <a:lumOff val="-11920"/>
            </a:schemeClr>
          </a:solidFill>
          <a:ln w="12700">
            <a:miter/>
          </a:ln>
        </p:spPr>
        <p:txBody>
          <a:bodyPr wrap="square" lIns="45719" rIns="45719" anchor="ctr">
            <a:spAutoFit/>
          </a:bodyPr>
          <a:lstStyle/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/>
              <a:t>상품 상세 정보 이미지</a:t>
            </a:r>
          </a:p>
        </p:txBody>
      </p:sp>
      <p:pic>
        <p:nvPicPr>
          <p:cNvPr id="1152" name="image28.png" descr="image28.png"/>
          <p:cNvPicPr>
            <a:picLocks noChangeAspect="1"/>
          </p:cNvPicPr>
          <p:nvPr/>
        </p:nvPicPr>
        <p:blipFill rotWithShape="1">
          <a:blip r:embed="rId2"/>
          <a:srcRect t="16830" b="78100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153" name="TextBox 2"/>
          <p:cNvSpPr txBox="1"/>
          <p:nvPr/>
        </p:nvSpPr>
        <p:spPr>
          <a:xfrm>
            <a:off x="321306" y="164259"/>
            <a:ext cx="7449187" cy="64346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</a:t>
            </a:r>
            <a:r>
              <a:rPr lang="en-US" altLang="ko-KR"/>
              <a:t>4</a:t>
            </a:r>
            <a:r>
              <a:rPr lang="ko-KR" altLang="en-US"/>
              <a:t>. 상품 상세 정보 페이지</a:t>
            </a:r>
          </a:p>
        </p:txBody>
      </p:sp>
      <p:sp>
        <p:nvSpPr>
          <p:cNvPr id="1154" name="2. 게임이 실행 될 창을 만들고, 각 개체들이 사용할 이미지 저장"/>
          <p:cNvSpPr txBox="1"/>
          <p:nvPr/>
        </p:nvSpPr>
        <p:spPr>
          <a:xfrm>
            <a:off x="96336" y="951557"/>
            <a:ext cx="6045383" cy="275263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pPr lvl="0">
              <a:defRPr/>
            </a:pPr>
            <a:r>
              <a:rPr lang="en-US" altLang="ko-KR"/>
              <a:t>4</a:t>
            </a:r>
            <a:r>
              <a:rPr lang="ko-KR" altLang="en-US"/>
              <a:t>. 메인 페이지에서 상품을 선택하면 해당 상품에 대한 상세 정보가 나온다</a:t>
            </a:r>
            <a:r>
              <a:rPr lang="en-US" altLang="ko-KR"/>
              <a:t>.</a:t>
            </a:r>
            <a:r>
              <a:rPr lang="ko-KR" altLang="en-US"/>
              <a:t>    </a:t>
            </a:r>
          </a:p>
        </p:txBody>
      </p:sp>
      <p:sp>
        <p:nvSpPr>
          <p:cNvPr id="1156" name="슬라이드 번호 개체 틀 8"/>
          <p:cNvSpPr txBox="1">
            <a:spLocks noGrp="1"/>
          </p:cNvSpPr>
          <p:nvPr>
            <p:ph type="sldNum" sz="quarter" idx="2"/>
          </p:nvPr>
        </p:nvSpPr>
        <p:spPr>
          <a:xfrm>
            <a:off x="11679556" y="6355080"/>
            <a:ext cx="305185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  <p:sp>
        <p:nvSpPr>
          <p:cNvPr id="1162" name="TextBox 1161"/>
          <p:cNvSpPr txBox="1"/>
          <p:nvPr/>
        </p:nvSpPr>
        <p:spPr>
          <a:xfrm>
            <a:off x="4143375" y="1389438"/>
            <a:ext cx="6979224" cy="4114106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&lt;span style="line-height:500%"&gt;&lt;br /&gt;&lt;/span&gt;	&lt;!-- 블록 사이에 공간을 만듬 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&lt;div class="p_img_line"&gt;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&lt;p&gt;&lt;strong&gt;상품 상세 정보&lt;/strong&gt;&lt;/p&gt;	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&lt;!-- 스타일을 적용해 글자를 중앙에 놓고 선을 만듬 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&lt;!-- 해당 제품에 대한 상세 이미지가 출력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각 이미지당 block을 설정하여 스크롤로 내리면서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볼 수 있게 설정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					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&lt;div 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&lt;img src="../resources/images/&lt;%=product.getProductId()%&gt;_info_1.png" style="display: block; margin: 0 auto;"&gt;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&lt;img src="../resources/images/&lt;%=product.getProductId()%&gt;_info_2.png" style="display: block; margin: 0 auto;"&gt;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&lt;img src="../resources/images/&lt;%=product.getProductId()%&gt;_info_3.png" style="display: block; margin: 0 auto;"&gt;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&lt;img src="../resources/images/&lt;%=product.getProductId()%&gt;_info_4.png" style="display: block; margin: 0 auto;"&gt;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&lt;img src="../resources/images/&lt;%=product.getProductId()%&gt;_info_5.png" style="display: block; margin: 0 auto;"&gt;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&lt;img src="../resources/images/&lt;%=product.getProductId()%&gt;_info_6.png" style="display: block; margin: 0 auto;"&gt;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0" name="그림 116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350168"/>
            <a:ext cx="3688555" cy="1638300"/>
          </a:xfrm>
          <a:prstGeom prst="rect">
            <a:avLst/>
          </a:prstGeom>
        </p:spPr>
      </p:pic>
      <p:pic>
        <p:nvPicPr>
          <p:cNvPr id="1171" name="그림 117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2995094"/>
            <a:ext cx="3644106" cy="3551753"/>
          </a:xfrm>
          <a:prstGeom prst="rect">
            <a:avLst/>
          </a:prstGeom>
        </p:spPr>
      </p:pic>
      <p:pic>
        <p:nvPicPr>
          <p:cNvPr id="1172" name="그림 117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756150" y="1910556"/>
            <a:ext cx="1828006" cy="103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0450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직사각형"/>
          <p:cNvSpPr/>
          <p:nvPr/>
        </p:nvSpPr>
        <p:spPr>
          <a:xfrm>
            <a:off x="4528967" y="1113774"/>
            <a:ext cx="7117546" cy="5502124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150" name="public GalagaGame() {  //생성자로 표시될 JFrame의 기초 설정…"/>
          <p:cNvSpPr txBox="1"/>
          <p:nvPr/>
        </p:nvSpPr>
        <p:spPr>
          <a:xfrm>
            <a:off x="3876980" y="1309036"/>
            <a:ext cx="7754770" cy="213059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endParaRPr lang="ko-KR" altLang="en-US"/>
          </a:p>
        </p:txBody>
      </p:sp>
      <p:sp>
        <p:nvSpPr>
          <p:cNvPr id="1151" name="TextBox 25"/>
          <p:cNvSpPr txBox="1"/>
          <p:nvPr/>
        </p:nvSpPr>
        <p:spPr>
          <a:xfrm>
            <a:off x="10730047" y="887730"/>
            <a:ext cx="1324357" cy="491490"/>
          </a:xfrm>
          <a:prstGeom prst="rect">
            <a:avLst/>
          </a:prstGeom>
          <a:solidFill>
            <a:schemeClr val="accent1">
              <a:satOff val="-19090"/>
              <a:lumOff val="-11920"/>
            </a:schemeClr>
          </a:solidFill>
          <a:ln w="12700">
            <a:miter/>
          </a:ln>
        </p:spPr>
        <p:txBody>
          <a:bodyPr lIns="45719" rIns="45719" anchor="ctr">
            <a:spAutoFit/>
          </a:bodyPr>
          <a:lstStyle/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/>
              <a:t>이벤트 페이지 베너</a:t>
            </a:r>
          </a:p>
        </p:txBody>
      </p:sp>
      <p:pic>
        <p:nvPicPr>
          <p:cNvPr id="1152" name="image28.png" descr="image28.png"/>
          <p:cNvPicPr>
            <a:picLocks noChangeAspect="1"/>
          </p:cNvPicPr>
          <p:nvPr/>
        </p:nvPicPr>
        <p:blipFill rotWithShape="1">
          <a:blip r:embed="rId2"/>
          <a:srcRect t="16830" b="78100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153" name="TextBox 2"/>
          <p:cNvSpPr txBox="1"/>
          <p:nvPr/>
        </p:nvSpPr>
        <p:spPr>
          <a:xfrm>
            <a:off x="321306" y="164259"/>
            <a:ext cx="5848987" cy="64346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</a:t>
            </a:r>
            <a:r>
              <a:rPr lang="en-US" altLang="ko-KR"/>
              <a:t>5</a:t>
            </a:r>
            <a:r>
              <a:rPr lang="ko-KR" altLang="en-US"/>
              <a:t>. 이벤트 페이지</a:t>
            </a:r>
          </a:p>
        </p:txBody>
      </p:sp>
      <p:sp>
        <p:nvSpPr>
          <p:cNvPr id="1154" name="2. 게임이 실행 될 창을 만들고, 각 개체들이 사용할 이미지 저장"/>
          <p:cNvSpPr txBox="1"/>
          <p:nvPr/>
        </p:nvSpPr>
        <p:spPr>
          <a:xfrm>
            <a:off x="96333" y="951557"/>
            <a:ext cx="3873686" cy="275263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pPr lvl="0">
              <a:defRPr/>
            </a:pPr>
            <a:r>
              <a:rPr lang="en-US" altLang="ko-KR"/>
              <a:t>5</a:t>
            </a:r>
            <a:r>
              <a:rPr lang="ko-KR" altLang="en-US"/>
              <a:t>. 쇼핑몰이 운영중인 이벤트 페이지가 나온다</a:t>
            </a:r>
            <a:r>
              <a:rPr lang="en-US" altLang="ko-KR"/>
              <a:t>.</a:t>
            </a:r>
            <a:r>
              <a:rPr lang="ko-KR" altLang="en-US"/>
              <a:t>    </a:t>
            </a:r>
          </a:p>
        </p:txBody>
      </p:sp>
      <p:sp>
        <p:nvSpPr>
          <p:cNvPr id="1156" name="슬라이드 번호 개체 틀 8"/>
          <p:cNvSpPr txBox="1">
            <a:spLocks noGrp="1"/>
          </p:cNvSpPr>
          <p:nvPr>
            <p:ph type="sldNum" sz="quarter" idx="2"/>
          </p:nvPr>
        </p:nvSpPr>
        <p:spPr>
          <a:xfrm>
            <a:off x="11679556" y="6355080"/>
            <a:ext cx="305185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  <p:sp>
        <p:nvSpPr>
          <p:cNvPr id="1162" name="TextBox 1161"/>
          <p:cNvSpPr txBox="1"/>
          <p:nvPr/>
        </p:nvSpPr>
        <p:spPr>
          <a:xfrm>
            <a:off x="3857625" y="1389438"/>
            <a:ext cx="7264974" cy="208856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0" name="그림 116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651793"/>
            <a:ext cx="4335943" cy="4030662"/>
          </a:xfrm>
          <a:prstGeom prst="rect">
            <a:avLst/>
          </a:prstGeom>
        </p:spPr>
      </p:pic>
      <p:sp>
        <p:nvSpPr>
          <p:cNvPr id="1171" name="TextBox 1170"/>
          <p:cNvSpPr txBox="1"/>
          <p:nvPr/>
        </p:nvSpPr>
        <p:spPr>
          <a:xfrm>
            <a:off x="4541044" y="1224914"/>
            <a:ext cx="6598445" cy="3535680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&lt;!-- 상단 이벤트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베너</a:t>
            </a: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--&gt;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&lt;div class="timedeal_title"&gt;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&lt;div class="dealtime"&gt;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&lt;img src="../resources/images/timedeal_title.png" style="display: block; margin: 0 auto;" 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&lt;!-- 경고문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베너</a:t>
            </a: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&lt;div class="notice" style="text-align : center;"&gt;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&lt;p&gt; ※ 해당 타임특가 상품 진행시간안에 결제되지 않으면 신청하신 상품은 취소처리 됩니다. &lt;/p&gt;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&lt;p&gt; ※ 상황에 따라 물건이 빠르게 소진될 수 있습니다. &lt;p&gt;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3" name="그림 117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4382" y="2287587"/>
            <a:ext cx="4972050" cy="996950"/>
          </a:xfrm>
          <a:prstGeom prst="rect">
            <a:avLst/>
          </a:prstGeom>
        </p:spPr>
      </p:pic>
      <p:pic>
        <p:nvPicPr>
          <p:cNvPr id="1175" name="그림 117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91844" y="4618831"/>
            <a:ext cx="3460750" cy="126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4747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직사각형"/>
          <p:cNvSpPr/>
          <p:nvPr/>
        </p:nvSpPr>
        <p:spPr>
          <a:xfrm>
            <a:off x="4633742" y="1006618"/>
            <a:ext cx="7415202" cy="5728343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150" name="public GalagaGame() {  //생성자로 표시될 JFrame의 기초 설정…"/>
          <p:cNvSpPr txBox="1"/>
          <p:nvPr/>
        </p:nvSpPr>
        <p:spPr>
          <a:xfrm>
            <a:off x="3876980" y="1309036"/>
            <a:ext cx="7754770" cy="213059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endParaRPr lang="ko-KR" altLang="en-US"/>
          </a:p>
        </p:txBody>
      </p:sp>
      <p:sp>
        <p:nvSpPr>
          <p:cNvPr id="1151" name="TextBox 25"/>
          <p:cNvSpPr txBox="1"/>
          <p:nvPr/>
        </p:nvSpPr>
        <p:spPr>
          <a:xfrm>
            <a:off x="10867643" y="932973"/>
            <a:ext cx="1324357" cy="291465"/>
          </a:xfrm>
          <a:prstGeom prst="rect">
            <a:avLst/>
          </a:prstGeom>
          <a:solidFill>
            <a:schemeClr val="accent1">
              <a:satOff val="-19090"/>
              <a:lumOff val="-11920"/>
            </a:schemeClr>
          </a:solidFill>
          <a:ln w="12700">
            <a:miter/>
          </a:ln>
        </p:spPr>
        <p:txBody>
          <a:bodyPr lIns="45719" rIns="45719" anchor="ctr">
            <a:spAutoFit/>
          </a:bodyPr>
          <a:lstStyle/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/>
              <a:t>이벤트 내용</a:t>
            </a:r>
          </a:p>
        </p:txBody>
      </p:sp>
      <p:pic>
        <p:nvPicPr>
          <p:cNvPr id="1152" name="image28.png" descr="image28.png"/>
          <p:cNvPicPr>
            <a:picLocks noChangeAspect="1"/>
          </p:cNvPicPr>
          <p:nvPr/>
        </p:nvPicPr>
        <p:blipFill rotWithShape="1">
          <a:blip r:embed="rId2"/>
          <a:srcRect t="16830" b="78100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153" name="TextBox 2"/>
          <p:cNvSpPr txBox="1"/>
          <p:nvPr/>
        </p:nvSpPr>
        <p:spPr>
          <a:xfrm>
            <a:off x="321306" y="164259"/>
            <a:ext cx="5848987" cy="64346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</a:t>
            </a:r>
            <a:r>
              <a:rPr lang="en-US" altLang="ko-KR"/>
              <a:t>5</a:t>
            </a:r>
            <a:r>
              <a:rPr lang="ko-KR" altLang="en-US"/>
              <a:t>. 이벤트 페이지</a:t>
            </a:r>
          </a:p>
        </p:txBody>
      </p:sp>
      <p:sp>
        <p:nvSpPr>
          <p:cNvPr id="1154" name="2. 게임이 실행 될 창을 만들고, 각 개체들이 사용할 이미지 저장"/>
          <p:cNvSpPr txBox="1"/>
          <p:nvPr/>
        </p:nvSpPr>
        <p:spPr>
          <a:xfrm>
            <a:off x="96333" y="951557"/>
            <a:ext cx="3873686" cy="275263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pPr lvl="0">
              <a:defRPr/>
            </a:pPr>
            <a:r>
              <a:rPr lang="en-US" altLang="ko-KR"/>
              <a:t>5</a:t>
            </a:r>
            <a:r>
              <a:rPr lang="ko-KR" altLang="en-US"/>
              <a:t>. 쇼핑몰이 운영중인 이벤트 페이지가 나온다</a:t>
            </a:r>
            <a:r>
              <a:rPr lang="en-US" altLang="ko-KR"/>
              <a:t>.</a:t>
            </a:r>
            <a:r>
              <a:rPr lang="ko-KR" altLang="en-US"/>
              <a:t>    </a:t>
            </a:r>
          </a:p>
        </p:txBody>
      </p:sp>
      <p:sp>
        <p:nvSpPr>
          <p:cNvPr id="1156" name="슬라이드 번호 개체 틀 8"/>
          <p:cNvSpPr txBox="1">
            <a:spLocks noGrp="1"/>
          </p:cNvSpPr>
          <p:nvPr>
            <p:ph type="sldNum" sz="quarter" idx="2"/>
          </p:nvPr>
        </p:nvSpPr>
        <p:spPr>
          <a:xfrm>
            <a:off x="11679556" y="6355080"/>
            <a:ext cx="305185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  <p:sp>
        <p:nvSpPr>
          <p:cNvPr id="1162" name="TextBox 1161"/>
          <p:cNvSpPr txBox="1"/>
          <p:nvPr/>
        </p:nvSpPr>
        <p:spPr>
          <a:xfrm>
            <a:off x="3857625" y="1389438"/>
            <a:ext cx="7264974" cy="208856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6" name="그림 117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350169"/>
            <a:ext cx="4422775" cy="2190750"/>
          </a:xfrm>
          <a:prstGeom prst="rect">
            <a:avLst/>
          </a:prstGeom>
        </p:spPr>
      </p:pic>
      <p:pic>
        <p:nvPicPr>
          <p:cNvPr id="1177" name="그림 117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3590131"/>
            <a:ext cx="4448970" cy="3134518"/>
          </a:xfrm>
          <a:prstGeom prst="rect">
            <a:avLst/>
          </a:prstGeom>
        </p:spPr>
      </p:pic>
      <p:sp>
        <p:nvSpPr>
          <p:cNvPr id="1178" name="TextBox 1177"/>
          <p:cNvSpPr txBox="1"/>
          <p:nvPr/>
        </p:nvSpPr>
        <p:spPr>
          <a:xfrm>
            <a:off x="4650580" y="1096328"/>
            <a:ext cx="7379495" cy="4721541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&lt;!-- 이벤트 내용 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&lt;div class="state_brn"&gt;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&lt;div class="event_ing"&gt;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&lt;i class="fa-brands fa-apple" style="font-size:2em;"&gt;Apple&lt;/i&gt;	&lt;!-- 애플로고 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&lt;p&gt;현재 Apple 특가 이벤트 진행중&lt;/p&gt;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&lt;!-- 이벤트 상품 리스트 --&gt;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&lt;div class="container_event_product" 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&lt;ul&gt;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&lt;li&gt;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&lt;div class="time_title"&gt;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&lt;i class="fas fa-stopwatch"&gt;&lt;/i&gt;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&lt;span style="color:#FFF500"&gt; PM 12 시&lt;/span&gt;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" 타임 특가! "			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&lt;div class="timedeal_box"&gt;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&lt;div class="block_box"&gt;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&lt;div&gt;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&lt;i class="far fa-times-circle"&gt;&lt;/i&gt;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&lt;h2&gt;재고소진&lt;/h2&gt;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&lt;div class="img"&gt;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&lt;img src="../resources/images/P1234.png" width="300" height="300" 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&lt;div class="limit_amount"&gt;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&lt;div class="txt"&gt;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	&lt;br&gt;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	한정수량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	</a:t>
            </a:r>
          </a:p>
        </p:txBody>
      </p:sp>
      <p:pic>
        <p:nvPicPr>
          <p:cNvPr id="1179" name="그림 117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666455" y="2071687"/>
            <a:ext cx="4597400" cy="285750"/>
          </a:xfrm>
          <a:prstGeom prst="rect">
            <a:avLst/>
          </a:prstGeom>
        </p:spPr>
      </p:pic>
      <p:sp>
        <p:nvSpPr>
          <p:cNvPr id="1180" name="TextBox 1179"/>
          <p:cNvSpPr txBox="1"/>
          <p:nvPr/>
        </p:nvSpPr>
        <p:spPr>
          <a:xfrm>
            <a:off x="9342834" y="2089546"/>
            <a:ext cx="2297907" cy="213598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외부 사이트의 폰트를 사용하기 위해 추가</a:t>
            </a:r>
          </a:p>
        </p:txBody>
      </p:sp>
      <p:pic>
        <p:nvPicPr>
          <p:cNvPr id="1184" name="그림 118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731250" y="4810918"/>
            <a:ext cx="2718594" cy="133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2998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직사각형"/>
          <p:cNvSpPr/>
          <p:nvPr/>
        </p:nvSpPr>
        <p:spPr>
          <a:xfrm>
            <a:off x="4633742" y="1006618"/>
            <a:ext cx="7415202" cy="5728343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150" name="public GalagaGame() {  //생성자로 표시될 JFrame의 기초 설정…"/>
          <p:cNvSpPr txBox="1"/>
          <p:nvPr/>
        </p:nvSpPr>
        <p:spPr>
          <a:xfrm>
            <a:off x="3876980" y="1309036"/>
            <a:ext cx="7754770" cy="213059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endParaRPr lang="ko-KR" altLang="en-US"/>
          </a:p>
        </p:txBody>
      </p:sp>
      <p:sp>
        <p:nvSpPr>
          <p:cNvPr id="1151" name="TextBox 25"/>
          <p:cNvSpPr txBox="1"/>
          <p:nvPr/>
        </p:nvSpPr>
        <p:spPr>
          <a:xfrm>
            <a:off x="10867643" y="932973"/>
            <a:ext cx="1324357" cy="291465"/>
          </a:xfrm>
          <a:prstGeom prst="rect">
            <a:avLst/>
          </a:prstGeom>
          <a:solidFill>
            <a:schemeClr val="accent1">
              <a:satOff val="-19090"/>
              <a:lumOff val="-11920"/>
            </a:schemeClr>
          </a:solidFill>
          <a:ln w="12700">
            <a:miter/>
          </a:ln>
        </p:spPr>
        <p:txBody>
          <a:bodyPr lIns="45719" rIns="45719" anchor="ctr">
            <a:spAutoFit/>
          </a:bodyPr>
          <a:lstStyle/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/>
              <a:t>이벤트 내용</a:t>
            </a:r>
          </a:p>
        </p:txBody>
      </p:sp>
      <p:pic>
        <p:nvPicPr>
          <p:cNvPr id="1152" name="image28.png" descr="image28.png"/>
          <p:cNvPicPr>
            <a:picLocks noChangeAspect="1"/>
          </p:cNvPicPr>
          <p:nvPr/>
        </p:nvPicPr>
        <p:blipFill rotWithShape="1">
          <a:blip r:embed="rId2"/>
          <a:srcRect t="16830" b="78100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153" name="TextBox 2"/>
          <p:cNvSpPr txBox="1"/>
          <p:nvPr/>
        </p:nvSpPr>
        <p:spPr>
          <a:xfrm>
            <a:off x="321306" y="164259"/>
            <a:ext cx="5848987" cy="64346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</a:t>
            </a:r>
            <a:r>
              <a:rPr lang="en-US" altLang="ko-KR"/>
              <a:t>5</a:t>
            </a:r>
            <a:r>
              <a:rPr lang="ko-KR" altLang="en-US"/>
              <a:t>. 이벤트 페이지</a:t>
            </a:r>
          </a:p>
        </p:txBody>
      </p:sp>
      <p:sp>
        <p:nvSpPr>
          <p:cNvPr id="1154" name="2. 게임이 실행 될 창을 만들고, 각 개체들이 사용할 이미지 저장"/>
          <p:cNvSpPr txBox="1"/>
          <p:nvPr/>
        </p:nvSpPr>
        <p:spPr>
          <a:xfrm>
            <a:off x="96333" y="951557"/>
            <a:ext cx="3873686" cy="275263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pPr lvl="0">
              <a:defRPr/>
            </a:pPr>
            <a:r>
              <a:rPr lang="en-US" altLang="ko-KR"/>
              <a:t>5</a:t>
            </a:r>
            <a:r>
              <a:rPr lang="ko-KR" altLang="en-US"/>
              <a:t>. 쇼핑몰이 운영중인 이벤트 페이지가 나온다</a:t>
            </a:r>
            <a:r>
              <a:rPr lang="en-US" altLang="ko-KR"/>
              <a:t>.</a:t>
            </a:r>
            <a:r>
              <a:rPr lang="ko-KR" altLang="en-US"/>
              <a:t>    </a:t>
            </a:r>
          </a:p>
        </p:txBody>
      </p:sp>
      <p:sp>
        <p:nvSpPr>
          <p:cNvPr id="1156" name="슬라이드 번호 개체 틀 8"/>
          <p:cNvSpPr txBox="1">
            <a:spLocks noGrp="1"/>
          </p:cNvSpPr>
          <p:nvPr>
            <p:ph type="sldNum" sz="quarter" idx="2"/>
          </p:nvPr>
        </p:nvSpPr>
        <p:spPr>
          <a:xfrm>
            <a:off x="11679556" y="6355080"/>
            <a:ext cx="305185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  <p:sp>
        <p:nvSpPr>
          <p:cNvPr id="1162" name="TextBox 1161"/>
          <p:cNvSpPr txBox="1"/>
          <p:nvPr/>
        </p:nvSpPr>
        <p:spPr>
          <a:xfrm>
            <a:off x="3857625" y="1389438"/>
            <a:ext cx="7264974" cy="208856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7" name="그림 117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1918" y="1745059"/>
            <a:ext cx="4448970" cy="3586956"/>
          </a:xfrm>
          <a:prstGeom prst="rect">
            <a:avLst/>
          </a:prstGeom>
        </p:spPr>
      </p:pic>
      <p:sp>
        <p:nvSpPr>
          <p:cNvPr id="1178" name="TextBox 1177"/>
          <p:cNvSpPr txBox="1"/>
          <p:nvPr/>
        </p:nvSpPr>
        <p:spPr>
          <a:xfrm>
            <a:off x="4650580" y="2174559"/>
            <a:ext cx="7379495" cy="4729160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이벤트란의 블록과 리스트를 스타일로 설정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]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&lt;!-- 이벤트 상품 리스트 --&gt;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&lt;div class="con"&gt;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&lt;h1 class="product_name"&gt;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아이폰 12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&lt;/h1&gt;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&lt;table class="price_group" style="background-color: #007dcf;"&gt;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&lt;tbody&gt;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&lt;tr&gt;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	&lt;th&gt;시중판매가&lt;/th&gt;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		&lt;td&gt;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		&lt;div style="color:#FFED00; text-decoration: line-through"&gt;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		1200000원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		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	&lt;/td&gt;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&lt;/tr&gt;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&lt;tr&gt;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	&lt;th&gt;타임특가&lt;/th&gt;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	&lt;td&gt;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		&lt;div&gt;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			&lt;strong class="discount_price"&gt; 990000원&lt;/strong&gt;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		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	&lt;/td&gt;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&lt;/tr&gt;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&lt;/tbody&gt;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&lt;/table&gt;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&lt;div class="btn_box"&gt;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&lt;span class="apply_btn"&gt;재고가 소진되었습니다. 다음에 이용해 주세요.&lt;/span&gt;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&lt;/li&gt;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	</a:t>
            </a:r>
          </a:p>
        </p:txBody>
      </p:sp>
      <p:pic>
        <p:nvPicPr>
          <p:cNvPr id="1184" name="그림 118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77568" y="1065212"/>
            <a:ext cx="2905919" cy="1117599"/>
          </a:xfrm>
          <a:prstGeom prst="rect">
            <a:avLst/>
          </a:prstGeom>
        </p:spPr>
      </p:pic>
      <p:pic>
        <p:nvPicPr>
          <p:cNvPr id="1185" name="그림 118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655718" y="1062831"/>
            <a:ext cx="2926557" cy="111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826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1" name="image28.png" descr="image28.png"/>
          <p:cNvPicPr>
            <a:picLocks noChangeAspect="1"/>
          </p:cNvPicPr>
          <p:nvPr/>
        </p:nvPicPr>
        <p:blipFill rotWithShape="1">
          <a:blip r:embed="rId2"/>
          <a:srcRect t="16830" b="78100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162" name="TextBox 2"/>
          <p:cNvSpPr txBox="1"/>
          <p:nvPr/>
        </p:nvSpPr>
        <p:spPr>
          <a:xfrm>
            <a:off x="321306" y="164259"/>
            <a:ext cx="5534663" cy="64346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</a:t>
            </a:r>
            <a:r>
              <a:rPr lang="en-US" altLang="ko-KR"/>
              <a:t>6.</a:t>
            </a:r>
            <a:r>
              <a:rPr lang="ko-KR" altLang="en-US"/>
              <a:t> 쿠폰 페이지 </a:t>
            </a:r>
          </a:p>
        </p:txBody>
      </p:sp>
      <p:sp>
        <p:nvSpPr>
          <p:cNvPr id="1163" name="3. 배열에 저장된 개체들을 repaint"/>
          <p:cNvSpPr txBox="1"/>
          <p:nvPr/>
        </p:nvSpPr>
        <p:spPr>
          <a:xfrm>
            <a:off x="181132" y="943414"/>
            <a:ext cx="6493987" cy="27388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/>
              <a:t>6.</a:t>
            </a:r>
            <a:r>
              <a:rPr lang="ko-KR" altLang="en-US"/>
              <a:t> 페이지를 구현하면 쿠폰에 관한 페이지 출력				</a:t>
            </a:r>
          </a:p>
        </p:txBody>
      </p:sp>
      <p:sp>
        <p:nvSpPr>
          <p:cNvPr id="1164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55080"/>
            <a:ext cx="301909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  <p:pic>
        <p:nvPicPr>
          <p:cNvPr id="1166" name="그림 116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73927" y="1225549"/>
            <a:ext cx="8430530" cy="543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5311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직사각형"/>
          <p:cNvSpPr/>
          <p:nvPr/>
        </p:nvSpPr>
        <p:spPr>
          <a:xfrm>
            <a:off x="747526" y="1596872"/>
            <a:ext cx="4777335" cy="4046971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167" name="//각 개체들을 그려줄 메소드이며 점수판도 이를 이용해 그림…"/>
          <p:cNvSpPr txBox="1"/>
          <p:nvPr/>
        </p:nvSpPr>
        <p:spPr>
          <a:xfrm>
            <a:off x="1431195" y="1306359"/>
            <a:ext cx="4624095" cy="215735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000" b="1"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</p:txBody>
      </p:sp>
      <p:sp>
        <p:nvSpPr>
          <p:cNvPr id="1168" name="직사각형"/>
          <p:cNvSpPr/>
          <p:nvPr/>
        </p:nvSpPr>
        <p:spPr>
          <a:xfrm>
            <a:off x="6444029" y="2042301"/>
            <a:ext cx="3665493" cy="2196332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170" name="TextBox 22"/>
          <p:cNvSpPr txBox="1"/>
          <p:nvPr/>
        </p:nvSpPr>
        <p:spPr>
          <a:xfrm>
            <a:off x="4109096" y="1457498"/>
            <a:ext cx="2138083" cy="291465"/>
          </a:xfrm>
          <a:prstGeom prst="rect">
            <a:avLst/>
          </a:prstGeom>
          <a:solidFill>
            <a:schemeClr val="accent1">
              <a:satOff val="-19090"/>
              <a:lumOff val="-11920"/>
            </a:schemeClr>
          </a:solidFill>
          <a:ln w="12700">
            <a:miter/>
          </a:ln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pPr lvl="0">
              <a:defRPr/>
            </a:pPr>
            <a:r>
              <a:rPr lang="ko-KR" altLang="en-US"/>
              <a:t>쿠폰의 베너를 생성</a:t>
            </a:r>
          </a:p>
        </p:txBody>
      </p:sp>
      <p:sp>
        <p:nvSpPr>
          <p:cNvPr id="1171" name="4. repaint 실행 시 점수판, hp판, 적 개체가 갱신됨"/>
          <p:cNvSpPr txBox="1"/>
          <p:nvPr/>
        </p:nvSpPr>
        <p:spPr>
          <a:xfrm>
            <a:off x="146185" y="948309"/>
            <a:ext cx="3823834" cy="27851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/>
              <a:t>6</a:t>
            </a:r>
            <a:r>
              <a:rPr lang="ko-KR" altLang="en-US"/>
              <a:t>. </a:t>
            </a:r>
            <a:r>
              <a:rPr lang="en-US" altLang="ko-KR"/>
              <a:t>div</a:t>
            </a:r>
            <a:r>
              <a:rPr lang="ko-KR" altLang="en-US"/>
              <a:t>태그와 </a:t>
            </a:r>
            <a:r>
              <a:rPr lang="en-US" altLang="ko-KR"/>
              <a:t>css</a:t>
            </a:r>
            <a:r>
              <a:rPr lang="ko-KR" altLang="en-US"/>
              <a:t>를 통해 쿠폰의 상단 베너를 만듦 </a:t>
            </a:r>
          </a:p>
        </p:txBody>
      </p:sp>
      <p:pic>
        <p:nvPicPr>
          <p:cNvPr id="1172" name="image28.png" descr="image28.png"/>
          <p:cNvPicPr>
            <a:picLocks noChangeAspect="1"/>
          </p:cNvPicPr>
          <p:nvPr/>
        </p:nvPicPr>
        <p:blipFill rotWithShape="1">
          <a:blip r:embed="rId2"/>
          <a:srcRect t="16830" b="78100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173" name="TextBox 2"/>
          <p:cNvSpPr txBox="1"/>
          <p:nvPr/>
        </p:nvSpPr>
        <p:spPr>
          <a:xfrm>
            <a:off x="321306" y="164259"/>
            <a:ext cx="6858638" cy="64346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</a:t>
            </a:r>
            <a:r>
              <a:rPr lang="en-US" altLang="ko-KR"/>
              <a:t>6</a:t>
            </a:r>
            <a:r>
              <a:rPr lang="ko-KR" altLang="en-US"/>
              <a:t>. 쿠폰 </a:t>
            </a:r>
            <a:r>
              <a:rPr lang="en-US" altLang="ko-KR"/>
              <a:t>&amp;</a:t>
            </a:r>
            <a:r>
              <a:rPr lang="ko-KR" altLang="en-US"/>
              <a:t> 혜택 페이지</a:t>
            </a:r>
          </a:p>
        </p:txBody>
      </p:sp>
      <p:sp>
        <p:nvSpPr>
          <p:cNvPr id="1174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55080"/>
            <a:ext cx="301909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  <p:sp>
        <p:nvSpPr>
          <p:cNvPr id="1175" name="TextBox 1174"/>
          <p:cNvSpPr txBox="1"/>
          <p:nvPr/>
        </p:nvSpPr>
        <p:spPr>
          <a:xfrm>
            <a:off x="781049" y="1666095"/>
            <a:ext cx="4648200" cy="3894599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&lt;div class="container_coupon"&gt;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&lt;div class="wrap box__couponzone box__month-even" id="event_couponzone"&gt;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&lt;div class="event_main" id="event_main"&gt;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&lt;div class="couponzone"&gt;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&lt;h3 class="blind"&gt;쿠폰존&lt;/h3&gt;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&lt;div class="title"&gt;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&lt;strong&gt;모든 쿠폰을 하자리에 쿠폰존 Download&lt;/strong&gt;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&lt;div class="area"&gt;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&lt;div class="top_season" 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&lt;script type="text/javascript"&gt;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	parseCouponzoneTopSeasonBanner();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&lt;/script&gt;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&lt;img src="../resources/images/coupon_event.png" alt="4월의 쿠폰"&gt;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&lt;!-- 경계선 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&lt;div class="coupon_blank"&gt;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&lt;p&gt;&lt;i class="fa-solid fa-bullhorn"&gt;&amp;nbsp 이달의 쿠폰 리스트&lt;/i&gt;&lt;/p&gt;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&lt;/div&gt;</a:t>
            </a:r>
          </a:p>
        </p:txBody>
      </p:sp>
      <p:sp>
        <p:nvSpPr>
          <p:cNvPr id="1177" name="TextBox 22"/>
          <p:cNvSpPr txBox="1"/>
          <p:nvPr/>
        </p:nvSpPr>
        <p:spPr>
          <a:xfrm>
            <a:off x="8514181" y="1902821"/>
            <a:ext cx="2138084" cy="367666"/>
          </a:xfrm>
          <a:prstGeom prst="rect">
            <a:avLst/>
          </a:prstGeom>
          <a:solidFill>
            <a:schemeClr val="accent1">
              <a:satOff val="-19090"/>
              <a:lumOff val="-11920"/>
            </a:schemeClr>
          </a:solidFill>
          <a:ln w="12700">
            <a:miter/>
          </a:ln>
        </p:spPr>
        <p:txBody>
          <a:bodyPr wrap="square" lIns="45719" rIns="45719" anchor="ctr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  <a:latin typeface="Palatino Linotype"/>
              </a:rPr>
              <a:t>  		CSS</a:t>
            </a:r>
          </a:p>
        </p:txBody>
      </p:sp>
      <p:sp>
        <p:nvSpPr>
          <p:cNvPr id="1178" name="TextBox 1177"/>
          <p:cNvSpPr txBox="1"/>
          <p:nvPr/>
        </p:nvSpPr>
        <p:spPr>
          <a:xfrm>
            <a:off x="6470421" y="2060847"/>
            <a:ext cx="3673478" cy="1737722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.title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kumimoji="0" 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position: relative;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	</a:t>
            </a:r>
            <a:r>
              <a:rPr kumimoji="0" 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z-index: 1;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kumimoji="0" 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width: 100%;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</a:t>
            </a:r>
            <a:r>
              <a:rPr kumimoji="0" 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height: 100px;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/* title div태그에 배경화면을 이미지로 설정 repeat속성으로 이미지를 반복 */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background: url(../resources/images/coupon_title.png) no-repeat -40px -10px;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kumimoji="0" 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text-indent: -999em;	/* 내어쓰기 적용 */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}</a:t>
            </a:r>
          </a:p>
        </p:txBody>
      </p:sp>
    </p:spTree>
    <p:extLst>
      <p:ext uri="{BB962C8B-B14F-4D97-AF65-F5344CB8AC3E}">
        <p14:creationId xmlns:p14="http://schemas.microsoft.com/office/powerpoint/2010/main" val="239122181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직사각형"/>
          <p:cNvSpPr/>
          <p:nvPr/>
        </p:nvSpPr>
        <p:spPr>
          <a:xfrm>
            <a:off x="747526" y="1347407"/>
            <a:ext cx="5495884" cy="5282953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168" name="직사각형"/>
          <p:cNvSpPr/>
          <p:nvPr/>
        </p:nvSpPr>
        <p:spPr>
          <a:xfrm>
            <a:off x="6444029" y="2042301"/>
            <a:ext cx="4243798" cy="3273564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170" name="TextBox 22"/>
          <p:cNvSpPr txBox="1"/>
          <p:nvPr/>
        </p:nvSpPr>
        <p:spPr>
          <a:xfrm>
            <a:off x="4778114" y="1185355"/>
            <a:ext cx="2138083" cy="291465"/>
          </a:xfrm>
          <a:prstGeom prst="rect">
            <a:avLst/>
          </a:prstGeom>
          <a:solidFill>
            <a:schemeClr val="accent1">
              <a:satOff val="-19090"/>
              <a:lumOff val="-11920"/>
            </a:schemeClr>
          </a:solidFill>
          <a:ln w="12700">
            <a:miter/>
          </a:ln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pPr lvl="0">
              <a:defRPr/>
            </a:pPr>
            <a:r>
              <a:rPr lang="ko-KR" altLang="en-US"/>
              <a:t>쿠폰이벤트</a:t>
            </a:r>
          </a:p>
        </p:txBody>
      </p:sp>
      <p:sp>
        <p:nvSpPr>
          <p:cNvPr id="1171" name="4. repaint 실행 시 점수판, hp판, 적 개체가 갱신됨"/>
          <p:cNvSpPr txBox="1"/>
          <p:nvPr/>
        </p:nvSpPr>
        <p:spPr>
          <a:xfrm>
            <a:off x="146185" y="948309"/>
            <a:ext cx="2128384" cy="27851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/>
              <a:t>6</a:t>
            </a:r>
            <a:r>
              <a:rPr lang="ko-KR" altLang="en-US"/>
              <a:t>.쿠폰의 내용과 재고수량 </a:t>
            </a:r>
          </a:p>
        </p:txBody>
      </p:sp>
      <p:pic>
        <p:nvPicPr>
          <p:cNvPr id="1172" name="image28.png" descr="image28.png"/>
          <p:cNvPicPr>
            <a:picLocks noChangeAspect="1"/>
          </p:cNvPicPr>
          <p:nvPr/>
        </p:nvPicPr>
        <p:blipFill rotWithShape="1">
          <a:blip r:embed="rId2"/>
          <a:srcRect t="16830" b="78100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173" name="TextBox 2"/>
          <p:cNvSpPr txBox="1"/>
          <p:nvPr/>
        </p:nvSpPr>
        <p:spPr>
          <a:xfrm>
            <a:off x="321306" y="164259"/>
            <a:ext cx="5410838" cy="64346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</a:t>
            </a:r>
            <a:r>
              <a:rPr lang="en-US" altLang="ko-KR"/>
              <a:t>6</a:t>
            </a:r>
            <a:r>
              <a:rPr lang="ko-KR" altLang="en-US"/>
              <a:t>. 쿠폰 페이지</a:t>
            </a:r>
          </a:p>
        </p:txBody>
      </p:sp>
      <p:sp>
        <p:nvSpPr>
          <p:cNvPr id="1174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79556" y="6355080"/>
            <a:ext cx="305185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  <p:sp>
        <p:nvSpPr>
          <p:cNvPr id="1175" name="TextBox 1174"/>
          <p:cNvSpPr txBox="1"/>
          <p:nvPr/>
        </p:nvSpPr>
        <p:spPr>
          <a:xfrm>
            <a:off x="781049" y="1348593"/>
            <a:ext cx="5485040" cy="4812176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&lt;!-- 쿠폰 리스트 란 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&lt;div class="container_event_product" 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&lt;ul&gt;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&lt;li&gt;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&lt;div class="timedeal_box"&gt;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&lt;div class="block_box"&gt;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	&lt;div&gt;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&lt;i class="far fa-times-circle"&gt;&lt;/i&gt;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	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&lt;h2&gt;재고소진&lt;/h2&gt;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	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&lt;div class="img"&gt;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&lt;!--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쿠폰 이미지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&lt;img src="../resources/images/coupon_1.png" alt="10% 할인 쿠폰" style="width:200px"&gt;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&lt;button id="coupon_download"&gt;쿠폰받기&lt;/button&gt;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&lt;div class="limit_amount"&gt;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&lt;div class="txt"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&lt;br&gt;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한정수량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&lt;div class="con"&gt;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&lt;h1 class="product_name"&gt;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10% 할인 쿠폰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&lt;/h1&gt;					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&lt;div class="btn_box"&gt;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&lt;span class="apply_btn"&gt;쿠폰이 모두 소진되었습니다. 다음 이벤트에 참여해 주세요.&lt;/span&gt;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&lt;/li&gt;</a:t>
            </a:r>
          </a:p>
        </p:txBody>
      </p:sp>
      <p:sp>
        <p:nvSpPr>
          <p:cNvPr id="1177" name="TextBox 22"/>
          <p:cNvSpPr txBox="1"/>
          <p:nvPr/>
        </p:nvSpPr>
        <p:spPr>
          <a:xfrm>
            <a:off x="9353289" y="1812106"/>
            <a:ext cx="2138084" cy="367666"/>
          </a:xfrm>
          <a:prstGeom prst="rect">
            <a:avLst/>
          </a:prstGeom>
          <a:solidFill>
            <a:schemeClr val="accent1">
              <a:satOff val="-19090"/>
              <a:lumOff val="-11920"/>
            </a:schemeClr>
          </a:solidFill>
          <a:ln w="12700">
            <a:miter/>
          </a:ln>
        </p:spPr>
        <p:txBody>
          <a:bodyPr wrap="square" lIns="45719" rIns="45719" anchor="ctr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  <a:latin typeface="Palatino Linotype"/>
              </a:rPr>
              <a:t>  		CSS</a:t>
            </a:r>
          </a:p>
        </p:txBody>
      </p:sp>
      <p:sp>
        <p:nvSpPr>
          <p:cNvPr id="1178" name="TextBox 1177"/>
          <p:cNvSpPr txBox="1"/>
          <p:nvPr/>
        </p:nvSpPr>
        <p:spPr>
          <a:xfrm>
            <a:off x="6470421" y="2060847"/>
            <a:ext cx="3673478" cy="2680697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.container_event_product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  max-width: 1300px;	/* 컨테이너 넓이 비율 최대 */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  width: 100%;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  margin: 0 auto;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  background-color: #fff;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  padding: 50px 10px;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  box-sizing: border-box;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.container_event_product ul li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  display: inline-block;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  position: relative;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  box-sizing: border-box;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  width: 30%;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  float: left;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  padding: 13px;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	</a:t>
            </a:r>
          </a:p>
        </p:txBody>
      </p:sp>
    </p:spTree>
    <p:extLst>
      <p:ext uri="{BB962C8B-B14F-4D97-AF65-F5344CB8AC3E}">
        <p14:creationId xmlns:p14="http://schemas.microsoft.com/office/powerpoint/2010/main" val="396934835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직사각형"/>
          <p:cNvSpPr/>
          <p:nvPr/>
        </p:nvSpPr>
        <p:spPr>
          <a:xfrm>
            <a:off x="0" y="1415497"/>
            <a:ext cx="5505856" cy="5442503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MVCBoardDTO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멤버 변수 선언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일련 번호  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000" b="1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이름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000" b="1" dirty="0">
                <a:solidFill>
                  <a:srgbClr val="0000C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제목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000" b="1" dirty="0">
                <a:solidFill>
                  <a:srgbClr val="0000C0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내용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java.sql.Date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>
                <a:solidFill>
                  <a:srgbClr val="0000C0"/>
                </a:solidFill>
                <a:latin typeface="Consolas" panose="020B0609020204030204" pitchFamily="49" charset="0"/>
              </a:rPr>
              <a:t>postdate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작성일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ofile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기존 </a:t>
            </a:r>
            <a:r>
              <a:rPr lang="ko-KR" altLang="en-US" sz="10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파읾명</a:t>
            </a:r>
            <a:endParaRPr lang="ko-KR" altLang="en-US" sz="1000" b="1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sfile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새로운 파일명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downcount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다운로드 횟수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000" b="1" dirty="0">
                <a:solidFill>
                  <a:srgbClr val="0000C0"/>
                </a:solidFill>
                <a:latin typeface="Consolas" panose="020B0609020204030204" pitchFamily="49" charset="0"/>
              </a:rPr>
              <a:t>pass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비밀번호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visitcount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방문 횟수</a:t>
            </a:r>
          </a:p>
          <a:p>
            <a:pPr algn="l"/>
            <a:endParaRPr lang="ko-KR" altLang="en-US" sz="10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getIdx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 {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setIdx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getName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 {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setName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b="1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getTitle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 {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>
                <a:solidFill>
                  <a:srgbClr val="0000C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setTitle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getContent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 {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>
                <a:solidFill>
                  <a:srgbClr val="0000C0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setContent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java.sql.Date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getPostdate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 {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>
                <a:solidFill>
                  <a:srgbClr val="0000C0"/>
                </a:solidFill>
                <a:latin typeface="Consolas" panose="020B0609020204030204" pitchFamily="49" charset="0"/>
              </a:rPr>
              <a:t>postdate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setPostdate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java.sql.Date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postdate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postdate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postdate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getOfile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 {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ofile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nn-NO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nn-NO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nn-NO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setOfile(String </a:t>
            </a:r>
            <a:r>
              <a:rPr lang="nn-NO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ofile</a:t>
            </a:r>
            <a:r>
              <a:rPr lang="nn-NO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ofile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ofile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getSfile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 {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sfile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setSfile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sfile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sfile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sfile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getDowncount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 {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downcount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setDowncount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downcount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downcount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downcount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getPass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 {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>
                <a:solidFill>
                  <a:srgbClr val="0000C0"/>
                </a:solidFill>
                <a:latin typeface="Consolas" panose="020B0609020204030204" pitchFamily="49" charset="0"/>
              </a:rPr>
              <a:t>pass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setPass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pass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pass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pass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getVisitcount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 {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visitcount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setVisitcount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visitcount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visitcount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visitcount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144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146" name="1. 각 개체들이 사용할 이미지 저장 공간과 개체가 생성되면 저장될 배열을 생성"/>
          <p:cNvSpPr txBox="1"/>
          <p:nvPr/>
        </p:nvSpPr>
        <p:spPr>
          <a:xfrm>
            <a:off x="131975" y="1031130"/>
            <a:ext cx="7347522" cy="286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b="0" dirty="0" err="1"/>
              <a:t>MVCBoardDTO</a:t>
            </a:r>
            <a:r>
              <a:rPr lang="ko-KR" altLang="en-US" b="0" dirty="0"/>
              <a:t> </a:t>
            </a:r>
            <a:r>
              <a:rPr lang="en-US" altLang="ko-KR" b="0" dirty="0"/>
              <a:t>&amp;</a:t>
            </a:r>
            <a:r>
              <a:rPr lang="ko-KR" altLang="en-US" b="0" dirty="0"/>
              <a:t> 자유게시판 테이블</a:t>
            </a:r>
            <a:r>
              <a:rPr lang="en-US" altLang="ko-KR" b="0" dirty="0"/>
              <a:t>(</a:t>
            </a:r>
            <a:r>
              <a:rPr lang="en-US" altLang="ko-KR" b="0" dirty="0" err="1"/>
              <a:t>khmallmvcboard</a:t>
            </a:r>
            <a:r>
              <a:rPr lang="en-US" altLang="ko-KR" b="0" dirty="0"/>
              <a:t>) &amp; </a:t>
            </a:r>
            <a:r>
              <a:rPr lang="ko-KR" altLang="en-US" b="0" dirty="0"/>
              <a:t>건의 게시판 테이블</a:t>
            </a:r>
            <a:r>
              <a:rPr lang="en-US" altLang="ko-KR" b="0" dirty="0"/>
              <a:t>(khmallmvcboard1)</a:t>
            </a:r>
            <a:endParaRPr b="0" dirty="0"/>
          </a:p>
        </p:txBody>
      </p:sp>
      <p:sp>
        <p:nvSpPr>
          <p:cNvPr id="1147" name="슬라이드 번호 개체 틀 8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rPr/>
              <a:t>18</a:t>
            </a:fld>
            <a:endParaRPr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23273652-029D-462E-986F-4F75AAC0A8DF}"/>
              </a:ext>
            </a:extLst>
          </p:cNvPr>
          <p:cNvSpPr txBox="1"/>
          <p:nvPr/>
        </p:nvSpPr>
        <p:spPr>
          <a:xfrm>
            <a:off x="233757" y="195772"/>
            <a:ext cx="10180029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</a:t>
            </a:r>
            <a:r>
              <a:rPr lang="en-US" dirty="0"/>
              <a:t> 7. </a:t>
            </a:r>
            <a:r>
              <a:rPr lang="ko-KR" altLang="en-US" dirty="0"/>
              <a:t>게시판 구현</a:t>
            </a:r>
            <a:r>
              <a:rPr lang="en-US" altLang="ko-KR" dirty="0"/>
              <a:t>(</a:t>
            </a:r>
            <a:r>
              <a:rPr lang="en-US" altLang="ko-KR" dirty="0" err="1"/>
              <a:t>MVCBoardDTO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SQL</a:t>
            </a:r>
            <a:r>
              <a:rPr lang="ko-KR" altLang="en-US" dirty="0"/>
              <a:t>문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8" name="직사각형">
            <a:extLst>
              <a:ext uri="{FF2B5EF4-FFF2-40B4-BE49-F238E27FC236}">
                <a16:creationId xmlns:a16="http://schemas.microsoft.com/office/drawing/2014/main" id="{3EE4020E-2F9F-4DF0-A85C-38D8F3B961E3}"/>
              </a:ext>
            </a:extLst>
          </p:cNvPr>
          <p:cNvSpPr/>
          <p:nvPr/>
        </p:nvSpPr>
        <p:spPr>
          <a:xfrm>
            <a:off x="5671214" y="1415497"/>
            <a:ext cx="3057739" cy="4044962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--</a:t>
            </a:r>
            <a:r>
              <a:rPr lang="ko-KR" alt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자유 게시판 테이블</a:t>
            </a:r>
            <a:endParaRPr lang="en-US" altLang="ko-KR" sz="1000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drop table 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khmallmvcboard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create table 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khmallmvcboard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(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number primary key,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  name varchar2(50) not null,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   title varchar2(200) not null,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  content varchar2(2000) not null,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  postdate date default 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sysdate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not null,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ofile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varchar2(200),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sfile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varchar2(30),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downcount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number(5) default 0 not null,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  pass varchar2(50) not null,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visitcount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number default 0 not null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  );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create sequence 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seq_board_num</a:t>
            </a:r>
            <a:endParaRPr lang="en-US" altLang="ko-KR" sz="1000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   increment by 1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   start with 1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minvalue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1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nomaxvalue</a:t>
            </a:r>
            <a:endParaRPr lang="en-US" altLang="ko-KR" sz="1000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nocycle</a:t>
            </a:r>
            <a:endParaRPr lang="en-US" altLang="ko-KR" sz="1000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nocache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DELETE FROM 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khmallmvcboard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select * from 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khmallmvcboard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drop sequence 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seq_board_num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commit;</a:t>
            </a:r>
          </a:p>
          <a:p>
            <a:pPr algn="l"/>
            <a:endParaRPr lang="en-US" altLang="ko-KR" sz="1000" b="1" dirty="0">
              <a:solidFill>
                <a:srgbClr val="7F0055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">
            <a:extLst>
              <a:ext uri="{FF2B5EF4-FFF2-40B4-BE49-F238E27FC236}">
                <a16:creationId xmlns:a16="http://schemas.microsoft.com/office/drawing/2014/main" id="{387FF0C2-D66E-48EB-9752-E2714BF304E2}"/>
              </a:ext>
            </a:extLst>
          </p:cNvPr>
          <p:cNvSpPr/>
          <p:nvPr/>
        </p:nvSpPr>
        <p:spPr>
          <a:xfrm>
            <a:off x="8894312" y="1406519"/>
            <a:ext cx="3297688" cy="4157702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--</a:t>
            </a:r>
            <a:r>
              <a:rPr lang="ko-KR" alt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건의 게시판 테이블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drop table khmallmvcboard1;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create table khmallmvcboard1(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number primary key,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	name varchar2(50) not null,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   title varchar2(200) not null,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	content varchar2(2000) not null,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	postdate date default 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sysdate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not null,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ofile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varchar2(200),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sfile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varchar2(30),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downcount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number(5) default 0 not null,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	pass varchar2(50) not null,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visitcount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number default 0 not null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	);</a:t>
            </a:r>
          </a:p>
          <a:p>
            <a:pPr algn="l"/>
            <a:endParaRPr lang="en-US" altLang="ko-KR" sz="1000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create sequence seq_board_num1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   increment by 1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   start with 1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minvalue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1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nomaxvalue</a:t>
            </a:r>
            <a:endParaRPr lang="en-US" altLang="ko-KR" sz="1000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nocycle</a:t>
            </a:r>
            <a:endParaRPr lang="en-US" altLang="ko-KR" sz="1000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nocache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DELETE FROM khmallmvcboard1;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select * from khmallmvcboard1;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drop sequence seq_board_num1;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commit;</a:t>
            </a:r>
          </a:p>
        </p:txBody>
      </p:sp>
    </p:spTree>
    <p:extLst>
      <p:ext uri="{BB962C8B-B14F-4D97-AF65-F5344CB8AC3E}">
        <p14:creationId xmlns:p14="http://schemas.microsoft.com/office/powerpoint/2010/main" val="369996514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직사각형"/>
          <p:cNvSpPr/>
          <p:nvPr/>
        </p:nvSpPr>
        <p:spPr>
          <a:xfrm>
            <a:off x="-1" y="1415497"/>
            <a:ext cx="11566689" cy="5442503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algn="l"/>
            <a:r>
              <a:rPr lang="fr-FR" altLang="ko-KR" sz="1100" b="1" dirty="0">
                <a:solidFill>
                  <a:srgbClr val="BF5F3F"/>
                </a:solidFill>
                <a:latin typeface="Consolas" panose="020B0609020204030204" pitchFamily="49" charset="0"/>
              </a:rPr>
              <a:t>&lt;%@ </a:t>
            </a:r>
            <a:r>
              <a:rPr lang="fr-FR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page </a:t>
            </a:r>
            <a:r>
              <a:rPr lang="fr-FR" altLang="ko-KR" sz="1100" b="1" dirty="0">
                <a:solidFill>
                  <a:srgbClr val="7F007F"/>
                </a:solidFill>
                <a:latin typeface="Consolas" panose="020B0609020204030204" pitchFamily="49" charset="0"/>
              </a:rPr>
              <a:t>language</a:t>
            </a:r>
            <a:r>
              <a:rPr lang="fr-FR" altLang="ko-KR" sz="1100" b="1" dirty="0">
                <a:latin typeface="Consolas" panose="020B0609020204030204" pitchFamily="49" charset="0"/>
              </a:rPr>
              <a:t>=</a:t>
            </a:r>
            <a:r>
              <a:rPr lang="fr-FR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"java" </a:t>
            </a:r>
            <a:r>
              <a:rPr lang="fr-FR" altLang="ko-KR" sz="11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contentType</a:t>
            </a:r>
            <a:r>
              <a:rPr lang="fr-FR" altLang="ko-KR" sz="1100" b="1" i="1" dirty="0">
                <a:latin typeface="Consolas" panose="020B0609020204030204" pitchFamily="49" charset="0"/>
              </a:rPr>
              <a:t>=</a:t>
            </a:r>
            <a:r>
              <a:rPr lang="fr-FR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"text/html; charset=UTF-8" </a:t>
            </a:r>
            <a:r>
              <a:rPr lang="en-US" altLang="ko-KR" sz="1100" b="1" dirty="0" err="1">
                <a:solidFill>
                  <a:srgbClr val="7F007F"/>
                </a:solidFill>
                <a:latin typeface="Consolas" panose="020B0609020204030204" pitchFamily="49" charset="0"/>
              </a:rPr>
              <a:t>pageEncoding</a:t>
            </a:r>
            <a:r>
              <a:rPr lang="en-US" altLang="ko-KR" sz="1100" b="1" dirty="0"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"UTF-8"</a:t>
            </a:r>
            <a:r>
              <a:rPr lang="en-US" altLang="ko-KR" sz="1100" b="1" i="1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</a:p>
          <a:p>
            <a:pPr algn="l"/>
            <a:r>
              <a:rPr lang="it-IT" altLang="ko-KR" sz="1100" b="1" dirty="0">
                <a:solidFill>
                  <a:srgbClr val="BF5F3F"/>
                </a:solidFill>
                <a:latin typeface="Consolas" panose="020B0609020204030204" pitchFamily="49" charset="0"/>
              </a:rPr>
              <a:t>&lt;%@ </a:t>
            </a:r>
            <a:r>
              <a:rPr lang="it-IT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taglib </a:t>
            </a:r>
            <a:r>
              <a:rPr lang="it-IT" altLang="ko-KR" sz="1100" b="1" dirty="0">
                <a:solidFill>
                  <a:srgbClr val="7F007F"/>
                </a:solidFill>
                <a:latin typeface="Consolas" panose="020B0609020204030204" pitchFamily="49" charset="0"/>
              </a:rPr>
              <a:t>prefix</a:t>
            </a:r>
            <a:r>
              <a:rPr lang="it-IT" altLang="ko-KR" sz="1100" b="1" dirty="0">
                <a:latin typeface="Consolas" panose="020B0609020204030204" pitchFamily="49" charset="0"/>
              </a:rPr>
              <a:t>=</a:t>
            </a:r>
            <a:r>
              <a:rPr lang="it-IT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"c" </a:t>
            </a:r>
            <a:r>
              <a:rPr lang="it-IT" altLang="ko-KR" sz="11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uri</a:t>
            </a:r>
            <a:r>
              <a:rPr lang="it-IT" altLang="ko-KR" sz="1100" b="1" i="1" dirty="0">
                <a:latin typeface="Consolas" panose="020B0609020204030204" pitchFamily="49" charset="0"/>
              </a:rPr>
              <a:t>=</a:t>
            </a:r>
            <a:r>
              <a:rPr lang="it-IT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"http://java.sun.com/jsp/jstl/core" </a:t>
            </a:r>
            <a:r>
              <a:rPr lang="it-IT" altLang="ko-KR" sz="1100" b="1" i="1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</a:p>
          <a:p>
            <a:pPr algn="l"/>
            <a:r>
              <a:rPr lang="en-US" altLang="ko-KR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100" b="1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jstl</a:t>
            </a:r>
            <a:r>
              <a:rPr lang="en-US" altLang="ko-KR" sz="11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 core </a:t>
            </a:r>
            <a:r>
              <a:rPr lang="ko-KR" altLang="en-US" sz="11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태그 사용 선언 </a:t>
            </a:r>
            <a:r>
              <a:rPr lang="en-US" altLang="ko-KR" sz="11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&lt;!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DOCTYPE 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html&gt;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head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해당 </a:t>
            </a:r>
            <a:r>
              <a:rPr lang="en-US" altLang="ko-KR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HTML </a:t>
            </a:r>
            <a:r>
              <a:rPr lang="ko-KR" altLang="en-US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문서의 문자 인코딩 방식을 </a:t>
            </a:r>
            <a:r>
              <a:rPr lang="en-US" altLang="ko-KR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UTF-8</a:t>
            </a:r>
            <a:r>
              <a:rPr lang="ko-KR" altLang="en-US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으로 지정 </a:t>
            </a:r>
            <a:r>
              <a:rPr lang="en-US" altLang="ko-KR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meta </a:t>
            </a:r>
            <a:r>
              <a:rPr lang="en-US" altLang="ko-KR" sz="1100" b="1" dirty="0">
                <a:solidFill>
                  <a:srgbClr val="7F007F"/>
                </a:solidFill>
                <a:latin typeface="Consolas" panose="020B0609020204030204" pitchFamily="49" charset="0"/>
              </a:rPr>
              <a:t>charset</a:t>
            </a:r>
            <a:r>
              <a:rPr lang="en-US" altLang="ko-KR" sz="1100" b="1" dirty="0"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"UTF-8"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100" b="1" dirty="0" err="1">
                <a:solidFill>
                  <a:srgbClr val="3F5FBF"/>
                </a:solidFill>
                <a:latin typeface="Consolas" panose="020B0609020204030204" pitchFamily="49" charset="0"/>
              </a:rPr>
              <a:t>모바일웹이나</a:t>
            </a:r>
            <a:r>
              <a:rPr lang="ko-KR" altLang="en-US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100" b="1" dirty="0" err="1">
                <a:solidFill>
                  <a:srgbClr val="3F5FBF"/>
                </a:solidFill>
                <a:latin typeface="Consolas" panose="020B0609020204030204" pitchFamily="49" charset="0"/>
              </a:rPr>
              <a:t>반응형웹에서</a:t>
            </a:r>
            <a:r>
              <a:rPr lang="ko-KR" altLang="en-US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 각각의 기기장치를 인식할 때 사용하는 중요한 태그</a:t>
            </a:r>
            <a:r>
              <a:rPr lang="en-US" altLang="ko-KR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altLang="ko-KR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width=device-width</a:t>
            </a:r>
            <a:r>
              <a:rPr lang="ko-KR" altLang="en-US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부분은 장치의 화면 너비를 따르도록 페이지 너비를 설정</a:t>
            </a:r>
            <a:r>
              <a:rPr lang="en-US" altLang="ko-KR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altLang="ko-KR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initial-scale=1.0</a:t>
            </a:r>
            <a:r>
              <a:rPr lang="ko-KR" altLang="en-US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부분은 브라우저에서 페이지를 처음로드 할 때 초기 확대 </a:t>
            </a:r>
            <a:r>
              <a:rPr lang="en-US" altLang="ko-KR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/ </a:t>
            </a:r>
            <a:r>
              <a:rPr lang="ko-KR" altLang="en-US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축소 수준을 설정 </a:t>
            </a:r>
            <a:r>
              <a:rPr lang="en-US" altLang="ko-KR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meta </a:t>
            </a:r>
            <a:r>
              <a:rPr lang="en-US" altLang="ko-KR" sz="1100" b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100" b="1" dirty="0"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"viewport" </a:t>
            </a:r>
            <a:r>
              <a:rPr lang="en-US" altLang="ko-KR" sz="11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sz="1100" b="1" i="1" dirty="0"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"width=device-width, initial-scale=1"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브라우저의 제목 표시줄이나 페이지 탭에 보이는 문서 제목을 정의 </a:t>
            </a:r>
            <a:r>
              <a:rPr lang="en-US" altLang="ko-KR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100" b="1" dirty="0">
                <a:latin typeface="Consolas" panose="020B0609020204030204" pitchFamily="49" charset="0"/>
              </a:rPr>
              <a:t>페이지 제작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 Bootstrap CDN </a:t>
            </a:r>
            <a:r>
              <a:rPr lang="ko-KR" altLang="en-US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스타일 적용</a:t>
            </a:r>
            <a:r>
              <a:rPr lang="en-US" altLang="ko-KR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반응형 웹 어플리케이션 제작에 특화된 풀 스택 웹 프론트 엔드 프레임워크</a:t>
            </a:r>
            <a:r>
              <a:rPr lang="en-US" altLang="ko-KR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무료로 사용 가능한 오픈 소스</a:t>
            </a:r>
          </a:p>
          <a:p>
            <a:pPr algn="l"/>
            <a:r>
              <a:rPr lang="en-US" altLang="ko-KR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jQuery, </a:t>
            </a:r>
            <a:r>
              <a:rPr lang="en-US" altLang="ko-KR" sz="11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popper</a:t>
            </a:r>
            <a:r>
              <a:rPr lang="ko-KR" altLang="en-US" sz="11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가 있어야 작동함 </a:t>
            </a:r>
            <a:r>
              <a:rPr lang="en-US" altLang="ko-KR" sz="11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link </a:t>
            </a:r>
            <a:r>
              <a:rPr lang="en-US" altLang="ko-KR" sz="1100" b="1" dirty="0" err="1">
                <a:solidFill>
                  <a:srgbClr val="7F007F"/>
                </a:solidFill>
                <a:latin typeface="Consolas" panose="020B0609020204030204" pitchFamily="49" charset="0"/>
              </a:rPr>
              <a:t>rel</a:t>
            </a:r>
            <a:r>
              <a:rPr lang="en-US" altLang="ko-KR" sz="1100" b="1" dirty="0"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"stylesheet" </a:t>
            </a:r>
            <a:r>
              <a:rPr lang="en-US" altLang="ko-KR" sz="1100" b="1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100" b="1" i="1" dirty="0"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"https://maxcdn.bootstrapcdn.com/bootstrap/4.1.0/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css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/bootstrap.min.css"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구글</a:t>
            </a:r>
            <a:r>
              <a:rPr lang="en-US" altLang="ko-KR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CDN</a:t>
            </a:r>
            <a:r>
              <a:rPr lang="ko-KR" altLang="en-US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의 </a:t>
            </a:r>
            <a:r>
              <a:rPr lang="en-US" altLang="ko-KR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jQuery </a:t>
            </a:r>
            <a:r>
              <a:rPr lang="ko-KR" altLang="en-US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활용 </a:t>
            </a:r>
            <a:r>
              <a:rPr lang="en-US" altLang="ko-KR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script </a:t>
            </a:r>
            <a:r>
              <a:rPr lang="en-US" altLang="ko-KR" sz="1100" b="1" dirty="0" err="1">
                <a:solidFill>
                  <a:srgbClr val="7F007F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100" b="1" dirty="0"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"https://ajax.googleapis.com/ajax/libs/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jquery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/3.3.1/jquery.min.js"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1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1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popper - </a:t>
            </a:r>
            <a:r>
              <a:rPr lang="en-US" altLang="ko-KR" sz="1100" b="1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jquery</a:t>
            </a:r>
            <a:r>
              <a:rPr lang="ko-KR" altLang="en-US" sz="11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와 같이 </a:t>
            </a:r>
            <a:r>
              <a:rPr lang="ko-KR" altLang="en-US" sz="1100" b="1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웹어플리케이션을</a:t>
            </a:r>
            <a:r>
              <a:rPr lang="ko-KR" altLang="en-US" sz="11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 만들 때 사용되는 라이브러리</a:t>
            </a:r>
            <a:r>
              <a:rPr lang="en-US" altLang="ko-KR" sz="11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100" b="1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드롭다운을</a:t>
            </a:r>
            <a:r>
              <a:rPr lang="ko-KR" altLang="en-US" sz="11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 활용하기 위한 링크 </a:t>
            </a:r>
            <a:r>
              <a:rPr lang="en-US" altLang="ko-KR" sz="11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script </a:t>
            </a:r>
            <a:r>
              <a:rPr lang="en-US" altLang="ko-KR" sz="1100" b="1" dirty="0" err="1">
                <a:solidFill>
                  <a:srgbClr val="7F007F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100" b="1" dirty="0"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"https://cdnjs.cloudflare.com/ajax/libs/popper.js/1.14.0/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umd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/popper.min.js"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1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 Bootstrap</a:t>
            </a:r>
            <a:r>
              <a:rPr lang="ko-KR" altLang="en-US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의 </a:t>
            </a:r>
            <a:r>
              <a:rPr lang="en-US" altLang="ko-KR" sz="1100" b="1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js</a:t>
            </a:r>
            <a:r>
              <a:rPr lang="en-US" altLang="ko-KR" sz="11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1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파일</a:t>
            </a:r>
            <a:r>
              <a:rPr lang="en-US" altLang="ko-KR" sz="11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, CDN </a:t>
            </a:r>
            <a:r>
              <a:rPr lang="ko-KR" altLang="en-US" sz="11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스타일 적용</a:t>
            </a:r>
            <a:r>
              <a:rPr lang="en-US" altLang="ko-KR" sz="11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script </a:t>
            </a:r>
            <a:r>
              <a:rPr lang="en-US" altLang="ko-KR" sz="1200" b="1" dirty="0" err="1">
                <a:solidFill>
                  <a:srgbClr val="7F007F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200" b="1" dirty="0"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"https://maxcdn.bootstrapcdn.com/bootstrap/4.1.0/</a:t>
            </a:r>
            <a:r>
              <a:rPr lang="en-US" altLang="ko-KR" sz="12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js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/bootstrap.min.js"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link </a:t>
            </a:r>
            <a:r>
              <a:rPr lang="en-US" altLang="ko-KR" sz="1200" b="1" dirty="0" err="1">
                <a:solidFill>
                  <a:srgbClr val="7F007F"/>
                </a:solidFill>
                <a:latin typeface="Consolas" panose="020B0609020204030204" pitchFamily="49" charset="0"/>
              </a:rPr>
              <a:t>rel</a:t>
            </a:r>
            <a:r>
              <a:rPr lang="en-US" altLang="ko-KR" sz="1200" b="1" dirty="0"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"stylesheet" </a:t>
            </a:r>
            <a:r>
              <a:rPr lang="en-US" altLang="ko-KR" sz="1200" b="1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200" b="1" i="1" dirty="0"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"../resources/</a:t>
            </a:r>
            <a:r>
              <a:rPr lang="en-US" altLang="ko-KR" sz="12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css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/style.css"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 resources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파일 안 </a:t>
            </a:r>
            <a:r>
              <a:rPr lang="en-US" altLang="ko-KR" sz="1200" b="1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css</a:t>
            </a:r>
            <a:r>
              <a:rPr lang="en-US" altLang="ko-KR" sz="12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파일 안에 </a:t>
            </a:r>
            <a:r>
              <a:rPr lang="en-US" altLang="ko-KR" sz="12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style.css </a:t>
            </a:r>
            <a:r>
              <a:rPr lang="ko-KR" altLang="en-US" sz="12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사용하기 위해 참조 </a:t>
            </a:r>
            <a:r>
              <a:rPr lang="en-US" altLang="ko-KR" sz="12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head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jsp:include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page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"../page/</a:t>
            </a:r>
            <a:r>
              <a:rPr lang="en-US" altLang="ko-KR" sz="12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header.jsp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algn="l"/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&lt;!--body 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가장 위에 </a:t>
            </a:r>
            <a:r>
              <a:rPr lang="en-US" altLang="ko-KR" sz="1200" b="1" dirty="0" err="1">
                <a:solidFill>
                  <a:srgbClr val="3F5FBF"/>
                </a:solidFill>
                <a:latin typeface="Consolas" panose="020B0609020204030204" pitchFamily="49" charset="0"/>
              </a:rPr>
              <a:t>header.jsp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파일이 나오도록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include 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사용해 포함 함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. --&gt;</a:t>
            </a:r>
            <a:endParaRPr sz="1200" b="1" dirty="0"/>
          </a:p>
        </p:txBody>
      </p:sp>
      <p:pic>
        <p:nvPicPr>
          <p:cNvPr id="1144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145" name="TextBox 2"/>
          <p:cNvSpPr txBox="1"/>
          <p:nvPr/>
        </p:nvSpPr>
        <p:spPr>
          <a:xfrm>
            <a:off x="321306" y="164259"/>
            <a:ext cx="490935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</a:t>
            </a:r>
            <a:r>
              <a:rPr lang="en-US" dirty="0"/>
              <a:t> </a:t>
            </a:r>
            <a:r>
              <a:rPr lang="ko-KR" altLang="en-US" dirty="0"/>
              <a:t>게시판 구현</a:t>
            </a:r>
            <a:endParaRPr dirty="0"/>
          </a:p>
        </p:txBody>
      </p:sp>
      <p:sp>
        <p:nvSpPr>
          <p:cNvPr id="1146" name="1. 각 개체들이 사용할 이미지 저장 공간과 개체가 생성되면 저장될 배열을 생성"/>
          <p:cNvSpPr txBox="1"/>
          <p:nvPr/>
        </p:nvSpPr>
        <p:spPr>
          <a:xfrm>
            <a:off x="131975" y="1031130"/>
            <a:ext cx="2644312" cy="286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자유 게시판 화면 구현</a:t>
            </a:r>
            <a:r>
              <a:rPr lang="en-US" altLang="ko-KR" dirty="0"/>
              <a:t>(</a:t>
            </a:r>
            <a:r>
              <a:rPr lang="en-US" altLang="ko-KR" dirty="0" err="1"/>
              <a:t>board.jsp</a:t>
            </a:r>
            <a:r>
              <a:rPr lang="en-US" altLang="ko-KR" dirty="0"/>
              <a:t>)</a:t>
            </a:r>
            <a:endParaRPr b="0" dirty="0"/>
          </a:p>
        </p:txBody>
      </p:sp>
      <p:sp>
        <p:nvSpPr>
          <p:cNvPr id="1147" name="슬라이드 번호 개체 틀 8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rPr/>
              <a:t>19</a:t>
            </a:fld>
            <a:endParaRPr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23273652-029D-462E-986F-4F75AAC0A8DF}"/>
              </a:ext>
            </a:extLst>
          </p:cNvPr>
          <p:cNvSpPr txBox="1"/>
          <p:nvPr/>
        </p:nvSpPr>
        <p:spPr>
          <a:xfrm>
            <a:off x="321306" y="164259"/>
            <a:ext cx="704776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</a:t>
            </a:r>
            <a:r>
              <a:rPr lang="en-US" dirty="0"/>
              <a:t> </a:t>
            </a:r>
            <a:r>
              <a:rPr lang="ko-KR" altLang="en-US" dirty="0"/>
              <a:t>게시판 구현</a:t>
            </a:r>
            <a:r>
              <a:rPr lang="en-US" altLang="ko-KR" dirty="0"/>
              <a:t>(</a:t>
            </a:r>
            <a:r>
              <a:rPr lang="en-US" altLang="ko-KR" dirty="0" err="1"/>
              <a:t>board.jsp</a:t>
            </a:r>
            <a:r>
              <a:rPr lang="en-US" altLang="ko-KR" dirty="0"/>
              <a:t>)</a:t>
            </a: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599" name="TextBox 2"/>
          <p:cNvSpPr txBox="1"/>
          <p:nvPr/>
        </p:nvSpPr>
        <p:spPr>
          <a:xfrm>
            <a:off x="321304" y="164257"/>
            <a:ext cx="1015659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_ac Bold"/>
                <a:sym typeface="NanumSquare_ac Bold"/>
              </a:rPr>
              <a:t>목차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Square_ac Bold"/>
              <a:sym typeface="NanumSquare_ac Bold"/>
            </a:endParaRPr>
          </a:p>
        </p:txBody>
      </p:sp>
      <p:sp>
        <p:nvSpPr>
          <p:cNvPr id="601" name="슬라이드 번호 개체 틀 20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1" y="634878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pPr marL="0" marR="0" lvl="0" indent="0" algn="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1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맑은 고딕"/>
                <a:ea typeface="맑은 고딕"/>
                <a:sym typeface="맑은 고딕"/>
              </a:rPr>
              <a:pPr marL="0" marR="0" lvl="0" indent="0" algn="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64011375-F6CF-4305-BAD0-C8DF647E6A07}"/>
              </a:ext>
            </a:extLst>
          </p:cNvPr>
          <p:cNvSpPr txBox="1"/>
          <p:nvPr/>
        </p:nvSpPr>
        <p:spPr>
          <a:xfrm>
            <a:off x="418090" y="1350610"/>
            <a:ext cx="5027349" cy="4086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0" marR="0" lvl="0" indent="0" algn="l" defTabSz="599571" rtl="0" eaLnBrk="1" fontAlgn="auto" latinLnBrk="0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KR"/>
                <a:sym typeface="Noto Sans KR"/>
              </a:rPr>
              <a:t>1.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KR"/>
                <a:sym typeface="Noto Sans KR"/>
              </a:rPr>
              <a:t>header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KR"/>
              <a:sym typeface="Noto Sans KR"/>
            </a:endParaRPr>
          </a:p>
          <a:p>
            <a:pPr marL="0" marR="0" lvl="0" indent="0" algn="l" defTabSz="599571" rtl="0" eaLnBrk="1" fontAlgn="auto" latinLnBrk="0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KR"/>
              <a:sym typeface="Noto Sans KR"/>
            </a:endParaRPr>
          </a:p>
          <a:p>
            <a:pPr marL="0" marR="0" lvl="0" indent="0" algn="l" defTabSz="599571" rtl="0" eaLnBrk="1" fontAlgn="auto" latinLnBrk="0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KR"/>
                <a:sym typeface="Noto Sans KR"/>
              </a:rPr>
              <a:t>2.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KR"/>
                <a:sym typeface="Noto Sans KR"/>
              </a:rPr>
              <a:t>footer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KR"/>
              <a:sym typeface="Noto Sans KR"/>
            </a:endParaRPr>
          </a:p>
          <a:p>
            <a:pPr marL="149892" marR="0" lvl="0" indent="-149892" algn="l" defTabSz="599571" rtl="0" eaLnBrk="1" fontAlgn="auto" latinLnBrk="0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KR"/>
              <a:sym typeface="Noto Sans KR"/>
            </a:endParaRPr>
          </a:p>
          <a:p>
            <a:pPr marL="0" marR="0" lvl="0" indent="0" algn="l" defTabSz="599571" rtl="0" eaLnBrk="1" fontAlgn="auto" latinLnBrk="0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KR"/>
                <a:sym typeface="Noto Sans KR"/>
              </a:rPr>
              <a:t>3.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KR"/>
                <a:sym typeface="Noto Sans KR"/>
              </a:rPr>
              <a:t>메인 페이지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KR"/>
              <a:sym typeface="Noto Sans KR"/>
            </a:endParaRPr>
          </a:p>
          <a:p>
            <a:pPr marL="0" marR="0" lvl="0" indent="0" algn="l" defTabSz="599571" rtl="0" eaLnBrk="1" fontAlgn="auto" latinLnBrk="0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KR"/>
              <a:sym typeface="Noto Sans KR"/>
            </a:endParaRPr>
          </a:p>
          <a:p>
            <a:pPr marL="0" marR="0" lvl="0" indent="0" algn="l" defTabSz="599571" rtl="0" eaLnBrk="1" fontAlgn="auto" latinLnBrk="0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KR"/>
                <a:sym typeface="Noto Sans KR"/>
              </a:rPr>
              <a:t>4.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KR"/>
                <a:sym typeface="Noto Sans KR"/>
              </a:rPr>
              <a:t>상품 상세 페이지 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KR"/>
              <a:sym typeface="Noto Sans KR"/>
            </a:endParaRPr>
          </a:p>
          <a:p>
            <a:pPr marL="0" marR="0" lvl="0" indent="0" algn="l" defTabSz="599571" rtl="0" eaLnBrk="1" fontAlgn="auto" latinLnBrk="0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KR"/>
              <a:sym typeface="Noto Sans KR"/>
            </a:endParaRPr>
          </a:p>
          <a:p>
            <a:pPr marL="0" marR="0" lvl="0" indent="0" algn="l" defTabSz="599571" rtl="0" eaLnBrk="1" fontAlgn="auto" latinLnBrk="0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KR"/>
                <a:sym typeface="Noto Sans KR"/>
              </a:rPr>
              <a:t>5.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KR"/>
                <a:sym typeface="Noto Sans KR"/>
              </a:rPr>
              <a:t>진행중인 이벤트 페이지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KR"/>
              <a:sym typeface="Noto Sans KR"/>
            </a:endParaRPr>
          </a:p>
          <a:p>
            <a:pPr marL="149892" marR="0" lvl="0" indent="-149892" algn="l" defTabSz="599571" rtl="0" eaLnBrk="1" fontAlgn="auto" latinLnBrk="0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KR"/>
              <a:sym typeface="Noto Sans KR"/>
            </a:endParaRPr>
          </a:p>
          <a:p>
            <a:pPr marL="0" marR="0" lvl="0" indent="0" algn="l" defTabSz="599571" rtl="0" eaLnBrk="1" fontAlgn="auto" latinLnBrk="0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KR"/>
                <a:sym typeface="Noto Sans KR"/>
              </a:rPr>
              <a:t>6.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KR"/>
                <a:sym typeface="Noto Sans KR"/>
              </a:rPr>
              <a:t>쿠폰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KR"/>
                <a:sym typeface="Noto Sans KR"/>
              </a:rPr>
              <a:t>&amp;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KR"/>
                <a:sym typeface="Noto Sans KR"/>
              </a:rPr>
              <a:t>혜택 페이지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KR"/>
              <a:sym typeface="Noto Sans KR"/>
            </a:endParaRPr>
          </a:p>
          <a:p>
            <a:pPr marL="0" marR="0" lvl="0" indent="0" algn="l" defTabSz="599571" rtl="0" eaLnBrk="1" fontAlgn="auto" latinLnBrk="0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KR"/>
              <a:sym typeface="Noto Sans KR"/>
            </a:endParaRPr>
          </a:p>
          <a:p>
            <a:pPr marL="0" marR="0" lvl="0" indent="0" algn="l" defTabSz="599571" rtl="0" eaLnBrk="1" fontAlgn="auto" latinLnBrk="0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KR"/>
                <a:sym typeface="Noto Sans KR"/>
              </a:rPr>
              <a:t>7.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KR"/>
                <a:sym typeface="Noto Sans KR"/>
              </a:rPr>
              <a:t>자유게시판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KR"/>
                <a:sym typeface="Noto Sans KR"/>
              </a:rPr>
              <a:t>&amp;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KR"/>
                <a:sym typeface="Noto Sans KR"/>
              </a:rPr>
              <a:t>건의게시판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KR"/>
              <a:sym typeface="Noto Sans KR"/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01EA22FB-B70D-47F5-A989-7D2070BC3475}"/>
              </a:ext>
            </a:extLst>
          </p:cNvPr>
          <p:cNvSpPr txBox="1"/>
          <p:nvPr/>
        </p:nvSpPr>
        <p:spPr>
          <a:xfrm>
            <a:off x="6095988" y="1346790"/>
            <a:ext cx="5398028" cy="4708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0" marR="0" lvl="0" indent="0" algn="l" defTabSz="670436" rtl="0" eaLnBrk="1" fontAlgn="auto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oto Sans KR"/>
                <a:sym typeface="Noto Sans KR"/>
              </a:rPr>
              <a:t>8.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oto Sans KR"/>
                <a:sym typeface="Noto Sans KR"/>
              </a:rPr>
              <a:t>상품구매과정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Noto Sans KR"/>
              <a:sym typeface="Noto Sans KR"/>
            </a:endParaRPr>
          </a:p>
          <a:p>
            <a:pPr marL="0" marR="0" lvl="0" indent="0" algn="l" defTabSz="670436" rtl="0" eaLnBrk="1" fontAlgn="auto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oto Sans KR"/>
                <a:sym typeface="Noto Sans KR"/>
              </a:rPr>
              <a:t> </a:t>
            </a:r>
          </a:p>
          <a:p>
            <a:pPr marL="0" marR="0" lvl="0" indent="0" algn="l" defTabSz="670436" rtl="0" eaLnBrk="1" fontAlgn="auto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oto Sans KR"/>
                <a:sym typeface="Noto Sans KR"/>
              </a:rPr>
              <a:t>9.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oto Sans KR"/>
                <a:sym typeface="Noto Sans KR"/>
              </a:rPr>
              <a:t>회원가입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oto Sans KR"/>
                <a:sym typeface="Noto Sans KR"/>
              </a:rPr>
              <a:t>/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oto Sans KR"/>
                <a:sym typeface="Noto Sans KR"/>
              </a:rPr>
              <a:t>로그인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oto Sans KR"/>
                <a:sym typeface="Noto Sans KR"/>
              </a:rPr>
              <a:t>/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oto Sans KR"/>
                <a:sym typeface="Noto Sans KR"/>
              </a:rPr>
              <a:t>로그아웃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Noto Sans KR"/>
              <a:sym typeface="Noto Sans KR"/>
            </a:endParaRPr>
          </a:p>
          <a:p>
            <a:pPr marL="167607" marR="0" lvl="0" indent="-167607" algn="l" defTabSz="670436" rtl="0" eaLnBrk="1" fontAlgn="auto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Noto Sans KR"/>
              <a:sym typeface="Noto Sans KR"/>
            </a:endParaRPr>
          </a:p>
          <a:p>
            <a:pPr marL="0" marR="0" lvl="0" indent="0" algn="l" defTabSz="670436" rtl="0" eaLnBrk="1" fontAlgn="auto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oto Sans KR"/>
                <a:sym typeface="Noto Sans KR"/>
              </a:rPr>
              <a:t>10.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oto Sans KR"/>
                <a:sym typeface="Noto Sans KR"/>
              </a:rPr>
              <a:t>마이페이지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Noto Sans KR"/>
              <a:sym typeface="Noto Sans KR"/>
            </a:endParaRPr>
          </a:p>
          <a:p>
            <a:pPr marL="0" marR="0" lvl="0" indent="0" algn="l" defTabSz="670436" rtl="0" eaLnBrk="1" fontAlgn="auto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Noto Sans KR"/>
              <a:sym typeface="Noto Sans KR"/>
            </a:endParaRPr>
          </a:p>
          <a:p>
            <a:pPr marL="0" marR="0" lvl="0" indent="0" algn="l" defTabSz="670436" rtl="0" eaLnBrk="1" fontAlgn="auto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oto Sans KR"/>
                <a:sym typeface="Noto Sans KR"/>
              </a:rPr>
              <a:t>11. 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oto Sans KR"/>
                <a:sym typeface="Noto Sans KR"/>
              </a:rPr>
              <a:t>찾아오시는길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Noto Sans KR"/>
              <a:sym typeface="Noto Sans KR"/>
            </a:endParaRPr>
          </a:p>
          <a:p>
            <a:pPr marL="0" marR="0" lvl="0" indent="0" algn="l" defTabSz="670436" rtl="0" eaLnBrk="1" fontAlgn="auto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Noto Sans KR"/>
              <a:sym typeface="Noto Sans KR"/>
            </a:endParaRPr>
          </a:p>
          <a:p>
            <a:pPr marL="0" marR="0" lvl="0" indent="0" algn="l" defTabSz="670436" rtl="0" eaLnBrk="1" fontAlgn="auto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oto Sans KR"/>
                <a:sym typeface="Noto Sans KR"/>
              </a:rPr>
              <a:t>12.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oto Sans KR"/>
                <a:sym typeface="Noto Sans KR"/>
              </a:rPr>
              <a:t>실시간채팅문의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Noto Sans KR"/>
              <a:sym typeface="Noto Sans KR"/>
            </a:endParaRPr>
          </a:p>
          <a:p>
            <a:pPr marL="167607" marR="0" lvl="0" indent="-167607" algn="l" defTabSz="670436" rtl="0" eaLnBrk="1" fontAlgn="auto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Noto Sans KR"/>
              <a:sym typeface="Noto Sans KR"/>
            </a:endParaRPr>
          </a:p>
          <a:p>
            <a:pPr marL="0" marR="0" lvl="0" indent="0" algn="l" defTabSz="670436" rtl="0" eaLnBrk="1" fontAlgn="auto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oto Sans KR"/>
                <a:sym typeface="Noto Sans KR"/>
              </a:rPr>
              <a:t>13.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oto Sans KR"/>
                <a:sym typeface="Noto Sans KR"/>
              </a:rPr>
              <a:t>아이디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oto Sans KR"/>
                <a:sym typeface="Noto Sans KR"/>
              </a:rPr>
              <a:t>&amp;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oto Sans KR"/>
                <a:sym typeface="Noto Sans KR"/>
              </a:rPr>
              <a:t>비밀번호 찾기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Noto Sans KR"/>
              <a:sym typeface="Noto Sans KR"/>
            </a:endParaRPr>
          </a:p>
          <a:p>
            <a:pPr marL="0" marR="0" lvl="0" indent="0" algn="l" defTabSz="670436" rtl="0" eaLnBrk="1" fontAlgn="auto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Noto Sans KR"/>
              <a:sym typeface="Noto Sans KR"/>
            </a:endParaRPr>
          </a:p>
          <a:p>
            <a:pPr marL="0" marR="0" lvl="0" indent="0" algn="l" defTabSz="670436" rtl="0" eaLnBrk="1" fontAlgn="auto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oto Sans KR"/>
                <a:sym typeface="Noto Sans KR"/>
              </a:rPr>
              <a:t>14.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oto Sans KR"/>
                <a:sym typeface="Noto Sans KR"/>
              </a:rPr>
              <a:t>회원정보 수정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Noto Sans KR"/>
              <a:sym typeface="Noto Sans KR"/>
            </a:endParaRPr>
          </a:p>
        </p:txBody>
      </p:sp>
      <p:sp>
        <p:nvSpPr>
          <p:cNvPr id="10" name="선">
            <a:extLst>
              <a:ext uri="{FF2B5EF4-FFF2-40B4-BE49-F238E27FC236}">
                <a16:creationId xmlns:a16="http://schemas.microsoft.com/office/drawing/2014/main" id="{75CF70D2-6342-4A4C-9DBF-756EC475697C}"/>
              </a:ext>
            </a:extLst>
          </p:cNvPr>
          <p:cNvSpPr/>
          <p:nvPr/>
        </p:nvSpPr>
        <p:spPr>
          <a:xfrm flipV="1">
            <a:off x="5662287" y="1270269"/>
            <a:ext cx="5" cy="4861991"/>
          </a:xfrm>
          <a:prstGeom prst="line">
            <a:avLst/>
          </a:prstGeom>
          <a:ln w="12700"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직사각형"/>
          <p:cNvSpPr/>
          <p:nvPr/>
        </p:nvSpPr>
        <p:spPr>
          <a:xfrm>
            <a:off x="-1" y="1415497"/>
            <a:ext cx="11566689" cy="5442503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"container" 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margin-top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200" b="1" i="1" dirty="0">
                <a:solidFill>
                  <a:srgbClr val="2A00E1"/>
                </a:solidFill>
                <a:latin typeface="Consolas" panose="020B0609020204030204" pitchFamily="49" charset="0"/>
              </a:rPr>
              <a:t>30px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;"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컨테이너 클래스 위쪽 바깥영역 여백 설정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  <a:endParaRPr lang="en-US" altLang="ko-KR" sz="1200" b="1" i="1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"card shadow"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그림자가 있는 카드모양 </a:t>
            </a:r>
            <a:r>
              <a:rPr lang="en-US" altLang="ko-KR" sz="12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div </a:t>
            </a:r>
            <a:r>
              <a:rPr lang="ko-KR" altLang="en-US" sz="12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클래스 </a:t>
            </a:r>
            <a:r>
              <a:rPr lang="en-US" altLang="ko-KR" sz="12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  <a:endParaRPr lang="en-US" altLang="ko-KR" sz="1200" b="1" i="1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"card-body" 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width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200" b="1" i="1" dirty="0">
                <a:solidFill>
                  <a:srgbClr val="2A00E1"/>
                </a:solidFill>
                <a:latin typeface="Consolas" panose="020B0609020204030204" pitchFamily="49" charset="0"/>
              </a:rPr>
              <a:t>90%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;"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&lt;!--card-body : 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출력 이미지가 사각판으로 부터 얼마간 마진을 가짐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  <a:endParaRPr lang="en-US" altLang="ko-KR" sz="1200" b="1" i="1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form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method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"get"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table  </a:t>
            </a:r>
            <a:r>
              <a:rPr lang="en-US" altLang="ko-KR" sz="1200" b="1" u="sng" dirty="0">
                <a:solidFill>
                  <a:srgbClr val="7F007F"/>
                </a:solidFill>
                <a:latin typeface="Consolas" panose="020B0609020204030204" pitchFamily="49" charset="0"/>
              </a:rPr>
              <a:t>width</a:t>
            </a:r>
            <a:r>
              <a:rPr lang="en-US" altLang="ko-KR" sz="12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"80%"</a:t>
            </a:r>
            <a:r>
              <a:rPr lang="en-US" altLang="ko-KR" sz="1200" b="1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td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align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"center"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select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searchField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글을 찾는 검색 기능을 사용하기 위해 입력하는  </a:t>
            </a:r>
            <a:r>
              <a:rPr lang="en-US" altLang="ko-KR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option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"title"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제목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제목 검색 필드 </a:t>
            </a:r>
            <a:r>
              <a:rPr lang="en-US" altLang="ko-KR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option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"content"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내용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내용 검색 필드 </a:t>
            </a:r>
            <a:r>
              <a:rPr lang="en-US" altLang="ko-KR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select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"text" 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searchWord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입력 란 </a:t>
            </a:r>
            <a:r>
              <a:rPr lang="en-US" altLang="ko-KR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"submit" 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-primary" 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검색하기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검색 창 입력 내용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get 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방식으로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ListController.java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로 입력 내용 보내기 버튼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table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form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게시글 리스트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"container" 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margin-top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200" b="1" i="1" dirty="0">
                <a:solidFill>
                  <a:srgbClr val="2A00E1"/>
                </a:solidFill>
                <a:latin typeface="Consolas" panose="020B0609020204030204" pitchFamily="49" charset="0"/>
              </a:rPr>
              <a:t>30px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;"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"card shadow"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"card-body" 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width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200" b="1" i="1" dirty="0">
                <a:solidFill>
                  <a:srgbClr val="2A00E1"/>
                </a:solidFill>
                <a:latin typeface="Consolas" panose="020B0609020204030204" pitchFamily="49" charset="0"/>
              </a:rPr>
              <a:t>100%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;"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h4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"card-title"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자유 게시판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h4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게시판 이름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자유 게시판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) --&gt;</a:t>
            </a:r>
            <a:endParaRPr lang="en-US" altLang="ko-KR" sz="1200" b="1" i="1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테이블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table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"table table-hover" 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board_list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’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 </a:t>
            </a:r>
          </a:p>
          <a:p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 table-hover 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클래스를 추가하면 테이블에 마우스를 올렸을 때 마우스 커서가 있는 행이 다른 색으로 변함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  <a:endParaRPr lang="en-US" altLang="ko-KR" sz="1200" b="1" i="1" dirty="0">
              <a:solidFill>
                <a:srgbClr val="008080"/>
              </a:solidFill>
              <a:latin typeface="Consolas" panose="020B0609020204030204" pitchFamily="49" charset="0"/>
            </a:endParaRPr>
          </a:p>
        </p:txBody>
      </p:sp>
      <p:pic>
        <p:nvPicPr>
          <p:cNvPr id="1144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145" name="TextBox 2"/>
          <p:cNvSpPr txBox="1"/>
          <p:nvPr/>
        </p:nvSpPr>
        <p:spPr>
          <a:xfrm>
            <a:off x="321306" y="164259"/>
            <a:ext cx="704776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</a:t>
            </a:r>
            <a:r>
              <a:rPr lang="en-US" dirty="0"/>
              <a:t> </a:t>
            </a:r>
            <a:r>
              <a:rPr lang="ko-KR" altLang="en-US" dirty="0"/>
              <a:t>게시판 구현</a:t>
            </a:r>
            <a:r>
              <a:rPr lang="en-US" altLang="ko-KR" dirty="0"/>
              <a:t>(</a:t>
            </a:r>
            <a:r>
              <a:rPr lang="en-US" altLang="ko-KR" dirty="0" err="1"/>
              <a:t>board.jsp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1146" name="1. 각 개체들이 사용할 이미지 저장 공간과 개체가 생성되면 저장될 배열을 생성"/>
          <p:cNvSpPr txBox="1"/>
          <p:nvPr/>
        </p:nvSpPr>
        <p:spPr>
          <a:xfrm>
            <a:off x="131975" y="1031130"/>
            <a:ext cx="2644312" cy="286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자유 게시판 화면 구현</a:t>
            </a:r>
            <a:r>
              <a:rPr lang="en-US" altLang="ko-KR" dirty="0"/>
              <a:t>(</a:t>
            </a:r>
            <a:r>
              <a:rPr lang="en-US" altLang="ko-KR" dirty="0" err="1"/>
              <a:t>board.jsp</a:t>
            </a:r>
            <a:r>
              <a:rPr lang="en-US" altLang="ko-KR" dirty="0"/>
              <a:t>)</a:t>
            </a:r>
            <a:endParaRPr b="0" dirty="0"/>
          </a:p>
        </p:txBody>
      </p:sp>
      <p:sp>
        <p:nvSpPr>
          <p:cNvPr id="1147" name="슬라이드 번호 개체 틀 8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rPr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078608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직사각형"/>
          <p:cNvSpPr/>
          <p:nvPr/>
        </p:nvSpPr>
        <p:spPr>
          <a:xfrm>
            <a:off x="-1" y="1415497"/>
            <a:ext cx="11566689" cy="5442503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thead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테이블헤드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  <a:endParaRPr lang="en-US" altLang="ko-KR" sz="1200" b="1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&lt;!--d-none : 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공간이 좁아지면 가려짐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/ d-</a:t>
            </a:r>
            <a:r>
              <a:rPr lang="en-US" altLang="ko-KR" sz="12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md-table-cell : </a:t>
            </a:r>
            <a:r>
              <a:rPr lang="ko-KR" altLang="en-US" sz="12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테이블 화면 출력</a:t>
            </a:r>
            <a:r>
              <a:rPr lang="en-US" altLang="ko-KR" sz="12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th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"text-center d-none d-md-table-cell"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글번호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th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th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"w-50"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제목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th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&lt;!--w-50 : 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해당 성분이 테이블 전체 너비의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50%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를 점유함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  <a:endParaRPr lang="en-US" altLang="ko-KR" sz="1200" b="1" i="1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th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"text-center d-none d-md-table-cell"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작성자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th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th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"text-center d-none d-md-table-cell"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조회수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th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th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"text-center d-none d-md-table-cell"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작성날짜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th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th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"text-center d-none d-md-table-cell"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첨부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th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thead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200" b="1" dirty="0">
              <a:latin typeface="Consolas" panose="020B0609020204030204" pitchFamily="49" charset="0"/>
            </a:endParaRPr>
          </a:p>
          <a:p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tbody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b="1" dirty="0" err="1">
                <a:solidFill>
                  <a:srgbClr val="3F5FBF"/>
                </a:solidFill>
                <a:latin typeface="Consolas" panose="020B0609020204030204" pitchFamily="49" charset="0"/>
              </a:rPr>
              <a:t>테이블바디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  <a:endParaRPr lang="en-US" altLang="ko-KR" sz="1200" b="1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c:choose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c:when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test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200" b="1" i="1" dirty="0">
                <a:solidFill>
                  <a:srgbClr val="7F0055"/>
                </a:solidFill>
                <a:latin typeface="Consolas" panose="020B0609020204030204" pitchFamily="49" charset="0"/>
              </a:rPr>
              <a:t>empty </a:t>
            </a:r>
            <a:r>
              <a:rPr lang="en-US" altLang="ko-KR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boardLists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게시물이 없을 때 </a:t>
            </a:r>
            <a:r>
              <a:rPr lang="en-US" altLang="ko-KR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td </a:t>
            </a:r>
            <a:r>
              <a:rPr lang="en-US" altLang="ko-KR" sz="1200" b="1" dirty="0" err="1">
                <a:solidFill>
                  <a:srgbClr val="7F007F"/>
                </a:solidFill>
                <a:latin typeface="Consolas" panose="020B0609020204030204" pitchFamily="49" charset="0"/>
              </a:rPr>
              <a:t>colspan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"5" 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align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"center"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등록된 게시물이 없습니다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해당 문구 출력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c:when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c:otherwise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c:forEach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items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boardLists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"row" </a:t>
            </a:r>
            <a:r>
              <a:rPr lang="en-US" altLang="ko-KR" sz="1200" b="1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varStatus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"loop"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 items 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속성은 반복할 값들이 있는 배열과 </a:t>
            </a:r>
            <a:r>
              <a:rPr lang="ko-KR" altLang="en-US" sz="1200" b="1" dirty="0" err="1">
                <a:solidFill>
                  <a:srgbClr val="3F5FBF"/>
                </a:solidFill>
                <a:latin typeface="Consolas" panose="020B0609020204030204" pitchFamily="49" charset="0"/>
              </a:rPr>
              <a:t>리스트명입니다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. 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즉 </a:t>
            </a:r>
            <a:r>
              <a:rPr lang="en-US" altLang="ko-KR" sz="1200" b="1" dirty="0" err="1">
                <a:solidFill>
                  <a:srgbClr val="3F5FBF"/>
                </a:solidFill>
                <a:latin typeface="Consolas" panose="020B0609020204030204" pitchFamily="49" charset="0"/>
              </a:rPr>
              <a:t>boardLists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리스트를 사용함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var </a:t>
            </a:r>
            <a:r>
              <a:rPr lang="ko-KR" altLang="en-US" sz="12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속성은 </a:t>
            </a:r>
            <a:r>
              <a:rPr lang="en-US" altLang="ko-KR" sz="1200" b="1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forEach</a:t>
            </a:r>
            <a:r>
              <a:rPr lang="ko-KR" altLang="en-US" sz="12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문 안에서 사용할 배열의 </a:t>
            </a:r>
            <a:r>
              <a:rPr lang="ko-KR" altLang="en-US" sz="1200" b="1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변수명입니다</a:t>
            </a:r>
            <a:r>
              <a:rPr lang="en-US" altLang="ko-KR" sz="12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3F5FBF"/>
                </a:solidFill>
                <a:latin typeface="Consolas" panose="020B0609020204030204" pitchFamily="49" charset="0"/>
              </a:rPr>
              <a:t>varStatus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속성은 인덱스를 사용할 수 있는 </a:t>
            </a:r>
            <a:r>
              <a:rPr lang="ko-KR" altLang="en-US" sz="1200" b="1" dirty="0" err="1">
                <a:solidFill>
                  <a:srgbClr val="3F5FBF"/>
                </a:solidFill>
                <a:latin typeface="Consolas" panose="020B0609020204030204" pitchFamily="49" charset="0"/>
              </a:rPr>
              <a:t>변수명입니다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. --&gt;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tr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align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"center"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td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"text-center d-none d-md-table-cell"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번호 </a:t>
            </a:r>
            <a:r>
              <a:rPr lang="en-US" altLang="ko-KR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map.totalCount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- (((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map.pageNum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- 1) *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map.pageSize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+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loop.index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)}</a:t>
            </a:r>
          </a:p>
          <a:p>
            <a:pPr algn="l"/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&lt;!--ListController.java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에서 받아 온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map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과 </a:t>
            </a:r>
            <a:r>
              <a:rPr lang="ko-KR" altLang="en-US" sz="1200" b="1" dirty="0" err="1">
                <a:solidFill>
                  <a:srgbClr val="3F5FBF"/>
                </a:solidFill>
                <a:latin typeface="Consolas" panose="020B0609020204030204" pitchFamily="49" charset="0"/>
              </a:rPr>
              <a:t>반복문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3F5FBF"/>
                </a:solidFill>
                <a:latin typeface="Consolas" panose="020B0609020204030204" pitchFamily="49" charset="0"/>
              </a:rPr>
              <a:t>varStatus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변수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loop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의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index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로 번호 지정 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</p:txBody>
      </p:sp>
      <p:pic>
        <p:nvPicPr>
          <p:cNvPr id="1144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145" name="TextBox 2"/>
          <p:cNvSpPr txBox="1"/>
          <p:nvPr/>
        </p:nvSpPr>
        <p:spPr>
          <a:xfrm>
            <a:off x="321306" y="164259"/>
            <a:ext cx="490935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</a:t>
            </a:r>
            <a:r>
              <a:rPr lang="en-US" dirty="0"/>
              <a:t> </a:t>
            </a:r>
            <a:r>
              <a:rPr lang="ko-KR" altLang="en-US" dirty="0"/>
              <a:t>게시판 구현</a:t>
            </a:r>
            <a:endParaRPr dirty="0"/>
          </a:p>
        </p:txBody>
      </p:sp>
      <p:sp>
        <p:nvSpPr>
          <p:cNvPr id="1146" name="1. 각 개체들이 사용할 이미지 저장 공간과 개체가 생성되면 저장될 배열을 생성"/>
          <p:cNvSpPr txBox="1"/>
          <p:nvPr/>
        </p:nvSpPr>
        <p:spPr>
          <a:xfrm>
            <a:off x="131975" y="1031130"/>
            <a:ext cx="2644312" cy="286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자유 게시판 화면 구현</a:t>
            </a:r>
            <a:r>
              <a:rPr lang="en-US" altLang="ko-KR" dirty="0"/>
              <a:t>(</a:t>
            </a:r>
            <a:r>
              <a:rPr lang="en-US" altLang="ko-KR" dirty="0" err="1"/>
              <a:t>board.jsp</a:t>
            </a:r>
            <a:r>
              <a:rPr lang="en-US" altLang="ko-KR" dirty="0"/>
              <a:t>)</a:t>
            </a:r>
            <a:endParaRPr b="0" dirty="0"/>
          </a:p>
        </p:txBody>
      </p:sp>
      <p:sp>
        <p:nvSpPr>
          <p:cNvPr id="1147" name="슬라이드 번호 개체 틀 8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rPr/>
              <a:t>21</a:t>
            </a:fld>
            <a:endParaRPr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5F570F03-079B-4293-8099-99AADF237FC4}"/>
              </a:ext>
            </a:extLst>
          </p:cNvPr>
          <p:cNvSpPr txBox="1"/>
          <p:nvPr/>
        </p:nvSpPr>
        <p:spPr>
          <a:xfrm>
            <a:off x="321306" y="164259"/>
            <a:ext cx="704776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</a:t>
            </a:r>
            <a:r>
              <a:rPr lang="en-US" dirty="0"/>
              <a:t> </a:t>
            </a:r>
            <a:r>
              <a:rPr lang="ko-KR" altLang="en-US" dirty="0"/>
              <a:t>게시판 구현</a:t>
            </a:r>
            <a:r>
              <a:rPr lang="en-US" altLang="ko-KR" dirty="0"/>
              <a:t>(</a:t>
            </a:r>
            <a:r>
              <a:rPr lang="en-US" altLang="ko-KR" dirty="0" err="1"/>
              <a:t>board.jsp</a:t>
            </a:r>
            <a:r>
              <a:rPr lang="en-US" altLang="ko-KR" dirty="0"/>
              <a:t>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039846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직사각형"/>
          <p:cNvSpPr/>
          <p:nvPr/>
        </p:nvSpPr>
        <p:spPr>
          <a:xfrm>
            <a:off x="-1" y="1415497"/>
            <a:ext cx="11566689" cy="5442503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td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align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"Left"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제목</a:t>
            </a:r>
            <a:r>
              <a:rPr lang="en-US" altLang="ko-KR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링크</a:t>
            </a:r>
            <a:r>
              <a:rPr lang="en-US" altLang="ko-KR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)</a:t>
            </a:r>
            <a:r>
              <a:rPr lang="ko-KR" altLang="en-US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을 누르면 해당 글의 </a:t>
            </a:r>
            <a:r>
              <a:rPr lang="en-US" altLang="ko-KR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view.do</a:t>
            </a:r>
            <a:r>
              <a:rPr lang="ko-KR" altLang="en-US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로 이동  </a:t>
            </a:r>
            <a:r>
              <a:rPr lang="en-US" altLang="ko-KR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a </a:t>
            </a:r>
            <a:r>
              <a:rPr lang="en-US" altLang="ko-KR" sz="1200" b="1" dirty="0" err="1">
                <a:solidFill>
                  <a:srgbClr val="7F007F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"../</a:t>
            </a:r>
            <a:r>
              <a:rPr lang="en-US" altLang="ko-KR" sz="12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mvcboard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2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view.do?idx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row.idx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row.title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제목 </a:t>
            </a:r>
            <a:r>
              <a:rPr lang="en-US" altLang="ko-KR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  <a:endParaRPr lang="en-US" altLang="ko-KR" sz="1200" b="1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td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"text-center d-none d-md-table-cell" 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align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"center"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${ row.name }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작성자 </a:t>
            </a:r>
            <a:r>
              <a:rPr lang="en-US" altLang="ko-KR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td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"text-center d-none d-md-table-cell" 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align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"center"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row.visitcount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조회수 </a:t>
            </a:r>
            <a:r>
              <a:rPr lang="en-US" altLang="ko-KR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td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"text-center d-none d-md-table-cell" 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align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"center"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row.postdate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작성일 </a:t>
            </a:r>
            <a:r>
              <a:rPr lang="en-US" altLang="ko-KR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c:if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test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200" b="1" i="1" dirty="0">
                <a:solidFill>
                  <a:srgbClr val="7F0055"/>
                </a:solidFill>
                <a:latin typeface="Consolas" panose="020B0609020204030204" pitchFamily="49" charset="0"/>
              </a:rPr>
              <a:t>not empty </a:t>
            </a:r>
            <a:r>
              <a:rPr lang="en-US" altLang="ko-KR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row.ofile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업로드 파일이 있을 경우 나타남 </a:t>
            </a:r>
            <a:r>
              <a:rPr lang="en-US" altLang="ko-KR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a </a:t>
            </a:r>
            <a:r>
              <a:rPr lang="en-US" altLang="ko-KR" sz="1200" b="1" dirty="0" err="1">
                <a:solidFill>
                  <a:srgbClr val="7F007F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"../</a:t>
            </a:r>
            <a:r>
              <a:rPr lang="en-US" altLang="ko-KR" sz="12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mvcboard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2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download.do?ofile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row.ofile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2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sfile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row.sfile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2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row.idx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[Down]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첨부 파일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  <a:endParaRPr lang="en-US" altLang="ko-KR" sz="1200" b="1" i="1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 [Down] 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클릭 시 해당 업로드 파일 다운로드 됨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c:if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c:forEach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c:otherwise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c:choose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table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2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태그 요소 우측 정렬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"text-right"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"d-none d-md-block"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&lt;!--justify-content-center : 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가운데 정렬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ul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"pagination justify-content-center"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li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"page-item"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map.pagingImg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pPr algn="l"/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b="1" dirty="0" err="1">
                <a:solidFill>
                  <a:srgbClr val="3F5FBF"/>
                </a:solidFill>
                <a:latin typeface="Consolas" panose="020B0609020204030204" pitchFamily="49" charset="0"/>
              </a:rPr>
              <a:t>페이징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 구현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ul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"button"  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-primary" 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location.href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='../</a:t>
            </a:r>
            <a:r>
              <a:rPr lang="en-US" altLang="ko-KR" sz="12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mvcboard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/write.do';"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글쓰기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버튼 타입으로 </a:t>
            </a:r>
            <a:r>
              <a:rPr lang="ko-KR" altLang="en-US" sz="1200" b="1" dirty="0" err="1">
                <a:solidFill>
                  <a:srgbClr val="3F5FBF"/>
                </a:solidFill>
                <a:latin typeface="Consolas" panose="020B0609020204030204" pitchFamily="49" charset="0"/>
              </a:rPr>
              <a:t>클릭시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write.do 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페이지로 이동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[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글쓰기 버튼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] --&gt;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br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2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2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br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2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br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2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br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2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br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200" b="1" dirty="0">
              <a:latin typeface="Consolas" panose="020B0609020204030204" pitchFamily="49" charset="0"/>
            </a:endParaRPr>
          </a:p>
          <a:p>
            <a:pPr algn="l"/>
            <a:r>
              <a:rPr lang="fr-FR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fr-FR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jsp:include </a:t>
            </a:r>
            <a:r>
              <a:rPr lang="fr-FR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page</a:t>
            </a:r>
            <a:r>
              <a:rPr lang="fr-FR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"../page/footer.jsp" </a:t>
            </a:r>
            <a:r>
              <a:rPr lang="fr-FR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algn="l"/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200" b="1" dirty="0" err="1">
                <a:solidFill>
                  <a:srgbClr val="3F5FBF"/>
                </a:solidFill>
                <a:latin typeface="Consolas" panose="020B0609020204030204" pitchFamily="49" charset="0"/>
              </a:rPr>
              <a:t>header.jsp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파일이 나오도록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include 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사용해 포함 함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. --&gt;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sz="1000" b="1" dirty="0"/>
          </a:p>
        </p:txBody>
      </p:sp>
      <p:pic>
        <p:nvPicPr>
          <p:cNvPr id="1144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145" name="TextBox 2"/>
          <p:cNvSpPr txBox="1"/>
          <p:nvPr/>
        </p:nvSpPr>
        <p:spPr>
          <a:xfrm>
            <a:off x="321306" y="164259"/>
            <a:ext cx="490935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</a:t>
            </a:r>
            <a:r>
              <a:rPr lang="en-US" dirty="0"/>
              <a:t> </a:t>
            </a:r>
            <a:r>
              <a:rPr lang="ko-KR" altLang="en-US" dirty="0"/>
              <a:t>게시판 구현</a:t>
            </a:r>
            <a:endParaRPr dirty="0"/>
          </a:p>
        </p:txBody>
      </p:sp>
      <p:sp>
        <p:nvSpPr>
          <p:cNvPr id="1146" name="1. 각 개체들이 사용할 이미지 저장 공간과 개체가 생성되면 저장될 배열을 생성"/>
          <p:cNvSpPr txBox="1"/>
          <p:nvPr/>
        </p:nvSpPr>
        <p:spPr>
          <a:xfrm>
            <a:off x="131975" y="1031130"/>
            <a:ext cx="2644312" cy="286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자유 게시판 화면 구현</a:t>
            </a:r>
            <a:r>
              <a:rPr lang="en-US" altLang="ko-KR" dirty="0"/>
              <a:t>(</a:t>
            </a:r>
            <a:r>
              <a:rPr lang="en-US" altLang="ko-KR" dirty="0" err="1"/>
              <a:t>board.jsp</a:t>
            </a:r>
            <a:r>
              <a:rPr lang="en-US" altLang="ko-KR" dirty="0"/>
              <a:t>)</a:t>
            </a:r>
            <a:endParaRPr b="0" dirty="0"/>
          </a:p>
        </p:txBody>
      </p:sp>
      <p:sp>
        <p:nvSpPr>
          <p:cNvPr id="1147" name="슬라이드 번호 개체 틀 8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rPr/>
              <a:t>22</a:t>
            </a:fld>
            <a:endParaRPr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19DDA7BE-661D-43AE-AF70-39D87D59BE18}"/>
              </a:ext>
            </a:extLst>
          </p:cNvPr>
          <p:cNvSpPr txBox="1"/>
          <p:nvPr/>
        </p:nvSpPr>
        <p:spPr>
          <a:xfrm>
            <a:off x="321306" y="164259"/>
            <a:ext cx="704776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</a:t>
            </a:r>
            <a:r>
              <a:rPr lang="en-US" dirty="0"/>
              <a:t> </a:t>
            </a:r>
            <a:r>
              <a:rPr lang="ko-KR" altLang="en-US" dirty="0"/>
              <a:t>게시판 구현</a:t>
            </a:r>
            <a:r>
              <a:rPr lang="en-US" altLang="ko-KR" dirty="0"/>
              <a:t>(</a:t>
            </a:r>
            <a:r>
              <a:rPr lang="en-US" altLang="ko-KR" dirty="0" err="1"/>
              <a:t>board.jsp</a:t>
            </a:r>
            <a:r>
              <a:rPr lang="en-US" altLang="ko-KR" dirty="0"/>
              <a:t>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443838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145" name="TextBox 2"/>
          <p:cNvSpPr txBox="1"/>
          <p:nvPr/>
        </p:nvSpPr>
        <p:spPr>
          <a:xfrm>
            <a:off x="321306" y="164259"/>
            <a:ext cx="490935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</a:t>
            </a:r>
            <a:r>
              <a:rPr lang="en-US" dirty="0"/>
              <a:t> </a:t>
            </a:r>
            <a:r>
              <a:rPr lang="ko-KR" altLang="en-US" dirty="0"/>
              <a:t>게시판 구현</a:t>
            </a:r>
            <a:endParaRPr dirty="0"/>
          </a:p>
        </p:txBody>
      </p:sp>
      <p:sp>
        <p:nvSpPr>
          <p:cNvPr id="1146" name="1. 각 개체들이 사용할 이미지 저장 공간과 개체가 생성되면 저장될 배열을 생성"/>
          <p:cNvSpPr txBox="1"/>
          <p:nvPr/>
        </p:nvSpPr>
        <p:spPr>
          <a:xfrm>
            <a:off x="131975" y="1031130"/>
            <a:ext cx="2780567" cy="286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b="0" dirty="0"/>
              <a:t>1.</a:t>
            </a:r>
            <a:r>
              <a:rPr lang="ko-KR" altLang="en-US" dirty="0"/>
              <a:t>자유 게시판 화면 구현</a:t>
            </a:r>
            <a:r>
              <a:rPr lang="en-US" altLang="ko-KR" dirty="0"/>
              <a:t>(</a:t>
            </a:r>
            <a:r>
              <a:rPr lang="en-US" altLang="ko-KR" dirty="0" err="1"/>
              <a:t>board.jsp</a:t>
            </a:r>
            <a:r>
              <a:rPr lang="en-US" altLang="ko-KR" dirty="0"/>
              <a:t>)</a:t>
            </a:r>
            <a:endParaRPr b="0" dirty="0"/>
          </a:p>
        </p:txBody>
      </p:sp>
      <p:sp>
        <p:nvSpPr>
          <p:cNvPr id="1147" name="슬라이드 번호 개체 틀 8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rPr/>
              <a:t>23</a:t>
            </a:fld>
            <a:endParaRPr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0CB7E4F-04AD-484E-A2E6-6A3D651E01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5" y="1317362"/>
            <a:ext cx="11852766" cy="5376379"/>
          </a:xfrm>
          <a:prstGeom prst="rect">
            <a:avLst/>
          </a:prstGeo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03F9B81F-6161-40DB-B047-B405CFE9E986}"/>
              </a:ext>
            </a:extLst>
          </p:cNvPr>
          <p:cNvSpPr txBox="1"/>
          <p:nvPr/>
        </p:nvSpPr>
        <p:spPr>
          <a:xfrm>
            <a:off x="321306" y="164259"/>
            <a:ext cx="704776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</a:t>
            </a:r>
            <a:r>
              <a:rPr lang="en-US" dirty="0"/>
              <a:t> </a:t>
            </a:r>
            <a:r>
              <a:rPr lang="ko-KR" altLang="en-US" dirty="0"/>
              <a:t>게시판 구현</a:t>
            </a:r>
            <a:r>
              <a:rPr lang="en-US" altLang="ko-KR" dirty="0"/>
              <a:t>(</a:t>
            </a:r>
            <a:r>
              <a:rPr lang="en-US" altLang="ko-KR" dirty="0" err="1"/>
              <a:t>board.jsp</a:t>
            </a:r>
            <a:r>
              <a:rPr lang="en-US" altLang="ko-KR" dirty="0"/>
              <a:t>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942889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부제목 2"/>
          <p:cNvSpPr txBox="1"/>
          <p:nvPr/>
        </p:nvSpPr>
        <p:spPr>
          <a:xfrm>
            <a:off x="45720" y="958870"/>
            <a:ext cx="12063033" cy="1441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 err="1"/>
              <a:t>MVCBoardDAO</a:t>
            </a:r>
            <a:r>
              <a:rPr lang="ko-KR" altLang="en-US" dirty="0"/>
              <a:t>에서 </a:t>
            </a:r>
            <a:r>
              <a:rPr lang="en-US" altLang="ko-KR" dirty="0" err="1"/>
              <a:t>selectCount</a:t>
            </a:r>
            <a:r>
              <a:rPr lang="ko-KR" altLang="en-US" dirty="0"/>
              <a:t>메소드를 사용해 조건에 맞는 게시물 수 조회</a:t>
            </a:r>
            <a:endParaRPr lang="en-US" altLang="ko-KR" dirty="0"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lang="en-US" altLang="ko-KR" dirty="0"/>
          </a:p>
        </p:txBody>
      </p:sp>
      <p:sp>
        <p:nvSpPr>
          <p:cNvPr id="1267" name="직사각형"/>
          <p:cNvSpPr/>
          <p:nvPr/>
        </p:nvSpPr>
        <p:spPr>
          <a:xfrm>
            <a:off x="378088" y="1471842"/>
            <a:ext cx="5614150" cy="4941571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ListController</a:t>
            </a:r>
            <a:r>
              <a:rPr lang="en-US" altLang="ko-KR" sz="11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u="sng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altLang="ko-KR" sz="11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HttpServlet</a:t>
            </a:r>
            <a:r>
              <a:rPr lang="en-US" altLang="ko-KR" sz="11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b="1" dirty="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doGet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HttpServletRequest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HttpServletResponse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resp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ServletException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IOException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11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board.jsp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1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검색창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 내용 </a:t>
            </a:r>
            <a:r>
              <a:rPr lang="ko-KR" altLang="en-US" sz="11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받아오기</a:t>
            </a:r>
            <a:endParaRPr lang="ko-KR" altLang="en-US" sz="1100" b="1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//DAO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생성</a:t>
            </a:r>
          </a:p>
          <a:p>
            <a:pPr algn="l"/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MVCBoardDAO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dao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MVCBoardDAO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endParaRPr lang="ko-KR" altLang="en-US" sz="11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뷰에 전달할 매개변수 저장용 맵 생성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Map&lt;String, Object&gt;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map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HashMap&lt;String, Object&gt;();</a:t>
            </a:r>
          </a:p>
          <a:p>
            <a:pPr algn="l"/>
            <a:endParaRPr lang="ko-KR" altLang="en-US" sz="11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searchField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.getParameter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searchField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</a:p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//request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로 받아온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name="</a:t>
            </a:r>
            <a:r>
              <a:rPr lang="en-US" altLang="ko-KR" sz="11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searchField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인 파라미터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String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에 저장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searchWord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.getParameter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searchWord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</a:p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//request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로 받아온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name="</a:t>
            </a:r>
            <a:r>
              <a:rPr lang="en-US" altLang="ko-KR" sz="11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searchWord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인 파라미터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String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에 저장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searchWord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쿼리스트링으로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 전달받은 매개변수 중 검색어가 있다면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map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에 저장</a:t>
            </a:r>
          </a:p>
          <a:p>
            <a:pPr algn="l"/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map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.put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searchField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searchField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map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.put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searchWord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searchWord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totalCount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dao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.selectCount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map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</a:p>
          <a:p>
            <a:pPr algn="l"/>
            <a:endParaRPr lang="en-US" altLang="ko-KR" sz="1100" b="1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//DAO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에서 </a:t>
            </a:r>
            <a:r>
              <a:rPr lang="en-US" altLang="ko-KR" sz="11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selectCount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메소드 사용해 게시물 개수 저장</a:t>
            </a:r>
            <a:endParaRPr sz="1100" b="1" dirty="0"/>
          </a:p>
        </p:txBody>
      </p:sp>
      <p:sp>
        <p:nvSpPr>
          <p:cNvPr id="1269" name="직사각형"/>
          <p:cNvSpPr/>
          <p:nvPr/>
        </p:nvSpPr>
        <p:spPr>
          <a:xfrm>
            <a:off x="6095989" y="1143647"/>
            <a:ext cx="5946516" cy="5269766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검색 조건에 맞는 게시물의 개수를 반환함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selectCount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(Map&lt;String, Object&gt;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map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totalCount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query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"SELECT COUNT(*) FROM 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khmallmvcboard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쿼리문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 입력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oracle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에 </a:t>
            </a:r>
            <a:r>
              <a:rPr lang="en-US" altLang="ko-KR" sz="1100" b="1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khmallmvcboard</a:t>
            </a:r>
            <a:r>
              <a:rPr lang="en-US" altLang="ko-KR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테이블에서 데이터 개수 받아오는 </a:t>
            </a:r>
            <a:r>
              <a:rPr lang="en-US" altLang="ko-KR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select</a:t>
            </a:r>
            <a:r>
              <a:rPr lang="ko-KR" altLang="en-US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문  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map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searchWord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!=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//map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에서 가져온 </a:t>
            </a:r>
            <a:r>
              <a:rPr lang="en-US" altLang="ko-KR" sz="11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searchWord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가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null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이 아니면 쿼리문에 해당 </a:t>
            </a:r>
            <a:r>
              <a:rPr lang="ko-KR" altLang="en-US" sz="11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쿼리문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 추가하기</a:t>
            </a:r>
          </a:p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//where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절로 제목과 내용을 구분하고</a:t>
            </a:r>
          </a:p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//Like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로 검색 창에 입력한 부분과 일치하는 부분들을 조회한다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query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 WHERE 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map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searchField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+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 "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 LIKE '%"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map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searchWord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+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"%'"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try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stmt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con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.createStatement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stmt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.executeQuery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query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.next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커서의 다음 행이 존재할 경우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true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를 리턴하고 커서를 그 행으로 이동 시킴</a:t>
            </a:r>
          </a:p>
          <a:p>
            <a:pPr algn="l"/>
            <a:r>
              <a:rPr lang="ko-KR" alt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//select 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결과의 존재 여부를 확인</a:t>
            </a:r>
          </a:p>
          <a:p>
            <a:pPr algn="l"/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totalCount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(1);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첫번쨰 결과 값을 </a:t>
            </a:r>
            <a:r>
              <a:rPr lang="en-US" altLang="ko-KR" sz="11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totalCount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에 저장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(Exception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예외 발생 시 해당 구문 출력</a:t>
            </a:r>
          </a:p>
          <a:p>
            <a:pPr algn="l"/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1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1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게시물 카운트 중 예외 발생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.printStackTrace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totalCount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11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totalCount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반환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sz="800" b="1" dirty="0"/>
          </a:p>
        </p:txBody>
      </p:sp>
      <p:pic>
        <p:nvPicPr>
          <p:cNvPr id="1272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273" name="TextBox 2"/>
          <p:cNvSpPr txBox="1"/>
          <p:nvPr/>
        </p:nvSpPr>
        <p:spPr>
          <a:xfrm>
            <a:off x="321306" y="164259"/>
            <a:ext cx="8593056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ko-KR" altLang="en-US" dirty="0"/>
              <a:t>게시판 구현</a:t>
            </a:r>
            <a:r>
              <a:rPr lang="en-US" altLang="ko-KR" dirty="0"/>
              <a:t>(ListController.java)</a:t>
            </a:r>
            <a:endParaRPr dirty="0"/>
          </a:p>
        </p:txBody>
      </p:sp>
      <p:sp>
        <p:nvSpPr>
          <p:cNvPr id="1274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rPr/>
              <a:t>24</a:t>
            </a:fld>
            <a:endParaRPr/>
          </a:p>
        </p:txBody>
      </p:sp>
      <p:sp>
        <p:nvSpPr>
          <p:cNvPr id="14" name="TextBox 33">
            <a:extLst>
              <a:ext uri="{FF2B5EF4-FFF2-40B4-BE49-F238E27FC236}">
                <a16:creationId xmlns:a16="http://schemas.microsoft.com/office/drawing/2014/main" id="{23CC734F-CCB5-4478-8466-4C738537C5CC}"/>
              </a:ext>
            </a:extLst>
          </p:cNvPr>
          <p:cNvSpPr txBox="1"/>
          <p:nvPr/>
        </p:nvSpPr>
        <p:spPr>
          <a:xfrm>
            <a:off x="10514713" y="1146257"/>
            <a:ext cx="1470028" cy="492443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dirty="0" err="1"/>
              <a:t>MVCBoardDAO</a:t>
            </a:r>
            <a:endParaRPr lang="en-US" dirty="0"/>
          </a:p>
          <a:p>
            <a:r>
              <a:rPr lang="en-US" dirty="0" err="1"/>
              <a:t>selectCount</a:t>
            </a:r>
            <a:r>
              <a:rPr lang="en-US" dirty="0"/>
              <a:t> </a:t>
            </a:r>
            <a:r>
              <a:rPr lang="ko-KR" altLang="en-US" dirty="0"/>
              <a:t>메소드</a:t>
            </a:r>
            <a:endParaRPr dirty="0"/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054434F4-02B3-4E7C-BC9A-5D6D00ABF152}"/>
              </a:ext>
            </a:extLst>
          </p:cNvPr>
          <p:cNvSpPr/>
          <p:nvPr/>
        </p:nvSpPr>
        <p:spPr>
          <a:xfrm>
            <a:off x="1974715" y="4640094"/>
            <a:ext cx="923526" cy="262646"/>
          </a:xfrm>
          <a:prstGeom prst="frame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B83943B-29B8-4FEE-AFA0-933ECCA8EAD3}"/>
              </a:ext>
            </a:extLst>
          </p:cNvPr>
          <p:cNvCxnSpPr/>
          <p:nvPr/>
        </p:nvCxnSpPr>
        <p:spPr>
          <a:xfrm flipV="1">
            <a:off x="2840477" y="4143983"/>
            <a:ext cx="3197748" cy="496111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부제목 2"/>
          <p:cNvSpPr txBox="1"/>
          <p:nvPr/>
        </p:nvSpPr>
        <p:spPr>
          <a:xfrm>
            <a:off x="45720" y="958870"/>
            <a:ext cx="12063033" cy="1441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Web.xml</a:t>
            </a:r>
            <a:r>
              <a:rPr lang="ko-KR" altLang="en-US" dirty="0"/>
              <a:t>에서 저장된 값 </a:t>
            </a:r>
            <a:r>
              <a:rPr lang="en-US" altLang="ko-KR" dirty="0" err="1"/>
              <a:t>ServletContext</a:t>
            </a:r>
            <a:r>
              <a:rPr lang="ko-KR" altLang="en-US" dirty="0"/>
              <a:t>로 사용하기 및 페이지 처리 변수들 지정하기</a:t>
            </a:r>
            <a:endParaRPr lang="en-US" altLang="ko-KR" dirty="0"/>
          </a:p>
        </p:txBody>
      </p:sp>
      <p:sp>
        <p:nvSpPr>
          <p:cNvPr id="1267" name="직사각형"/>
          <p:cNvSpPr/>
          <p:nvPr/>
        </p:nvSpPr>
        <p:spPr>
          <a:xfrm>
            <a:off x="378088" y="1471842"/>
            <a:ext cx="5614150" cy="4941571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페이지 처리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start</a:t>
            </a:r>
          </a:p>
          <a:p>
            <a:pPr algn="l"/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ServletContext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application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getServletContext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//web.xml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파일에 저장된 변수 사용하기 위해 사용하는 </a:t>
            </a:r>
            <a:r>
              <a:rPr lang="en-US" altLang="ko-KR" sz="11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getServletContext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()</a:t>
            </a:r>
          </a:p>
          <a:p>
            <a:pPr algn="l"/>
            <a:r>
              <a:rPr lang="fr-FR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pageSize</a:t>
            </a:r>
            <a:r>
              <a:rPr lang="fr-F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Integer.</a:t>
            </a:r>
            <a:r>
              <a:rPr lang="fr-FR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parseInt(</a:t>
            </a:r>
            <a:r>
              <a:rPr lang="fr-FR" altLang="ko-KR" sz="11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application</a:t>
            </a:r>
            <a:r>
              <a:rPr lang="fr-FR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.getInitParameter(</a:t>
            </a:r>
            <a:r>
              <a:rPr lang="fr-FR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"POSTS_PER_PAGE"</a:t>
            </a:r>
            <a:r>
              <a:rPr lang="fr-FR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//web.xml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에 저장된 파라미터 </a:t>
            </a:r>
            <a:r>
              <a:rPr lang="en-US" altLang="ko-KR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int</a:t>
            </a:r>
            <a:r>
              <a:rPr lang="ko-KR" altLang="en-US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형으로 </a:t>
            </a:r>
            <a:r>
              <a:rPr lang="en-US" altLang="ko-KR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wrapping(10)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blockPage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Integer.</a:t>
            </a:r>
            <a:r>
              <a:rPr lang="en-US" altLang="ko-KR" sz="11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parseInt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application</a:t>
            </a:r>
            <a:r>
              <a:rPr lang="en-US" altLang="ko-KR" sz="11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.getInitParameter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"PAGES_PER_BLOCK"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//web.xml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에 저장된 파라미터 </a:t>
            </a:r>
            <a:r>
              <a:rPr lang="en-US" altLang="ko-KR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int</a:t>
            </a:r>
            <a:r>
              <a:rPr lang="ko-KR" altLang="en-US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형으로 </a:t>
            </a:r>
            <a:r>
              <a:rPr lang="en-US" altLang="ko-KR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wrapping(5)</a:t>
            </a:r>
          </a:p>
          <a:p>
            <a:pPr algn="l"/>
            <a:endParaRPr lang="ko-KR" altLang="en-US" sz="11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현재 페이지 확인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pageNum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1;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기본값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pageTemp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.getParameter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pageNum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pageTemp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&amp;&amp; !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pageTemp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.equals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algn="l"/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pageNum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Integer.</a:t>
            </a:r>
            <a:r>
              <a:rPr lang="en-US" altLang="ko-KR" sz="11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parseInt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pageTemp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altLang="ko-KR" sz="11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i="1" dirty="0" err="1">
                <a:solidFill>
                  <a:srgbClr val="3F7F5F"/>
                </a:solidFill>
                <a:latin typeface="Consolas" panose="020B0609020204030204" pitchFamily="49" charset="0"/>
              </a:rPr>
              <a:t>요청받은</a:t>
            </a:r>
            <a:r>
              <a:rPr lang="ko-KR" altLang="en-US" sz="11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 페이지로 수정</a:t>
            </a:r>
          </a:p>
          <a:p>
            <a:pPr algn="l"/>
            <a:endParaRPr lang="ko-KR" altLang="en-US" sz="11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목록에 출력할 게시물 범위 계산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start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pageNum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- 1) *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pageSize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+ 1;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첫 게시물 번호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end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pageNum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pageSize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마지막 게시물 번호</a:t>
            </a:r>
          </a:p>
          <a:p>
            <a:pPr algn="l"/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map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.put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"start"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start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첫 게시물 번호와 마지막 게시물 번호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map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에 저장</a:t>
            </a:r>
          </a:p>
          <a:p>
            <a:pPr algn="l"/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map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.put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"end"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end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페이지 처리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end</a:t>
            </a:r>
          </a:p>
          <a:p>
            <a:pPr algn="l"/>
            <a:endParaRPr lang="ko-KR" altLang="en-US" sz="1100" b="1" dirty="0">
              <a:latin typeface="Consolas" panose="020B0609020204030204" pitchFamily="49" charset="0"/>
            </a:endParaRPr>
          </a:p>
        </p:txBody>
      </p:sp>
      <p:sp>
        <p:nvSpPr>
          <p:cNvPr id="1269" name="직사각형"/>
          <p:cNvSpPr/>
          <p:nvPr/>
        </p:nvSpPr>
        <p:spPr>
          <a:xfrm>
            <a:off x="6327938" y="1732325"/>
            <a:ext cx="4633620" cy="1541187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context-param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param-name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POSTS_PER_PAGE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param-name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param-value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10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param-value</a:t>
            </a:r>
            <a:r>
              <a:rPr lang="en-US" altLang="ko-KR" sz="1100" b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context-param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context-param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param-name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PAGES_PER_BLOCK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param-name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param-value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param-value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context-param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sz="400" b="1" dirty="0"/>
          </a:p>
        </p:txBody>
      </p:sp>
      <p:pic>
        <p:nvPicPr>
          <p:cNvPr id="1272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273" name="TextBox 2"/>
          <p:cNvSpPr txBox="1"/>
          <p:nvPr/>
        </p:nvSpPr>
        <p:spPr>
          <a:xfrm>
            <a:off x="321306" y="164259"/>
            <a:ext cx="8593056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ko-KR" altLang="en-US" dirty="0"/>
              <a:t>게시판 구현</a:t>
            </a:r>
            <a:r>
              <a:rPr lang="en-US" altLang="ko-KR" dirty="0"/>
              <a:t>(ListController.java)</a:t>
            </a:r>
            <a:endParaRPr dirty="0"/>
          </a:p>
        </p:txBody>
      </p:sp>
      <p:sp>
        <p:nvSpPr>
          <p:cNvPr id="1274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rPr/>
              <a:t>25</a:t>
            </a:fld>
            <a:endParaRPr/>
          </a:p>
        </p:txBody>
      </p:sp>
      <p:sp>
        <p:nvSpPr>
          <p:cNvPr id="14" name="TextBox 33">
            <a:extLst>
              <a:ext uri="{FF2B5EF4-FFF2-40B4-BE49-F238E27FC236}">
                <a16:creationId xmlns:a16="http://schemas.microsoft.com/office/drawing/2014/main" id="{23CC734F-CCB5-4478-8466-4C738537C5CC}"/>
              </a:ext>
            </a:extLst>
          </p:cNvPr>
          <p:cNvSpPr txBox="1"/>
          <p:nvPr/>
        </p:nvSpPr>
        <p:spPr>
          <a:xfrm>
            <a:off x="9967798" y="1733506"/>
            <a:ext cx="1470028" cy="692497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dirty="0"/>
              <a:t>Web.xml</a:t>
            </a:r>
          </a:p>
          <a:p>
            <a:r>
              <a:rPr lang="en-US" dirty="0"/>
              <a:t>POSTS_PER_PAGE</a:t>
            </a:r>
          </a:p>
          <a:p>
            <a:r>
              <a:rPr lang="en-US" dirty="0"/>
              <a:t>PAGES_PER_BLOCK</a:t>
            </a: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054434F4-02B3-4E7C-BC9A-5D6D00ABF152}"/>
              </a:ext>
            </a:extLst>
          </p:cNvPr>
          <p:cNvSpPr/>
          <p:nvPr/>
        </p:nvSpPr>
        <p:spPr>
          <a:xfrm>
            <a:off x="3881335" y="2121736"/>
            <a:ext cx="1459149" cy="278392"/>
          </a:xfrm>
          <a:prstGeom prst="frame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B83943B-29B8-4FEE-AFA0-933ECCA8EAD3}"/>
              </a:ext>
            </a:extLst>
          </p:cNvPr>
          <p:cNvCxnSpPr>
            <a:cxnSpLocks/>
            <a:endCxn id="1269" idx="1"/>
          </p:cNvCxnSpPr>
          <p:nvPr/>
        </p:nvCxnSpPr>
        <p:spPr>
          <a:xfrm>
            <a:off x="5347408" y="2500155"/>
            <a:ext cx="980530" cy="2764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액자 10">
            <a:extLst>
              <a:ext uri="{FF2B5EF4-FFF2-40B4-BE49-F238E27FC236}">
                <a16:creationId xmlns:a16="http://schemas.microsoft.com/office/drawing/2014/main" id="{1CF62825-276D-4D19-88EC-B031E797DC22}"/>
              </a:ext>
            </a:extLst>
          </p:cNvPr>
          <p:cNvSpPr/>
          <p:nvPr/>
        </p:nvSpPr>
        <p:spPr>
          <a:xfrm>
            <a:off x="3888259" y="2634708"/>
            <a:ext cx="1459149" cy="278392"/>
          </a:xfrm>
          <a:prstGeom prst="frame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756130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">
            <a:extLst>
              <a:ext uri="{FF2B5EF4-FFF2-40B4-BE49-F238E27FC236}">
                <a16:creationId xmlns:a16="http://schemas.microsoft.com/office/drawing/2014/main" id="{9F23AAAA-E0E4-44F3-81CB-E2E7C5A84734}"/>
              </a:ext>
            </a:extLst>
          </p:cNvPr>
          <p:cNvSpPr/>
          <p:nvPr/>
        </p:nvSpPr>
        <p:spPr>
          <a:xfrm>
            <a:off x="6175045" y="932995"/>
            <a:ext cx="5999211" cy="5899130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검색 조건에 맞는 게시물 목록을 반환함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0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페이징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 기능 지원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MVCBoardDTO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selectListPage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(Map&lt;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String,Object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map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List&lt;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MVCBoardDTO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board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Vector&lt;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MVCBoardDTO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algn="l"/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리스트를 받아 오기 위해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List 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생성</a:t>
            </a: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query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 "</a:t>
            </a: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"SELECT * FROM ( "</a:t>
            </a: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"SELECT tb.*, ROWNUM </a:t>
            </a:r>
            <a:r>
              <a:rPr lang="en-US" altLang="ko-KR" sz="10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rNum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 FROM ( "</a:t>
            </a: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 SELECT * FROM </a:t>
            </a:r>
            <a:r>
              <a:rPr lang="en-US" altLang="ko-KR" sz="10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khmallmvcboard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 "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map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searchWord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 !=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query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 WHERE "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map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searchField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 LIKE '%"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map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searchWord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 + 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"%' "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0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query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"ORDER BY </a:t>
            </a:r>
            <a:r>
              <a:rPr lang="en-US" altLang="ko-KR" sz="10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 DESC "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1000" b="1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0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0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내림차순 정렬</a:t>
            </a: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 ) Tb" 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 ) " 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 WHERE </a:t>
            </a:r>
            <a:r>
              <a:rPr lang="en-US" altLang="ko-KR" sz="10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rNum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 BETWEEN ? AND ? "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ko-KR" altLang="en-US" sz="10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try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con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.prepareStatement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query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 //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요청할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SQL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문을 전송하고 실행하는 클래스</a:t>
            </a:r>
            <a:endParaRPr lang="en-US" altLang="ko-KR" sz="1000" b="1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.setString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(1,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map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"start"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쿼리문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번째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?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에 들어갈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String 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값 지정</a:t>
            </a:r>
          </a:p>
          <a:p>
            <a:pPr algn="l"/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.setString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(2,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map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"end"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쿼리문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번째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?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에 들어갈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String 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값 지정</a:t>
            </a:r>
          </a:p>
          <a:p>
            <a:pPr algn="l"/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.executeQuery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쿼리문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 실행 </a:t>
            </a:r>
            <a:r>
              <a:rPr lang="en-US" altLang="ko-KR" sz="10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ResultSet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에 저장</a:t>
            </a:r>
          </a:p>
          <a:p>
            <a:pPr algn="l"/>
            <a:endParaRPr lang="ko-KR" altLang="en-US" sz="10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ko-KR" alt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.next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()) {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10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resultSet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에 다음 데이터가 없어질 때 까지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while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문 반복 구현</a:t>
            </a:r>
          </a:p>
          <a:p>
            <a:pPr algn="l"/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MVCBoardDTO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MVCBoardDTO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//DTO 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생성</a:t>
            </a:r>
          </a:p>
          <a:p>
            <a:pPr algn="l"/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테이블에 해당 컬럼들 가져와서 </a:t>
            </a:r>
            <a:r>
              <a:rPr lang="en-US" altLang="ko-KR" sz="1000" b="1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dto</a:t>
            </a:r>
            <a:r>
              <a:rPr lang="ko-KR" altLang="en-US" sz="10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에 </a:t>
            </a:r>
            <a:r>
              <a:rPr lang="en-US" altLang="ko-KR" sz="10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set</a:t>
            </a:r>
          </a:p>
          <a:p>
            <a:pPr algn="l"/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.setIdx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.getString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(1));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.setName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.getString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(2));</a:t>
            </a:r>
          </a:p>
          <a:p>
            <a:pPr algn="l"/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.setTitle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.getString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(3));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.setContent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.getString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(4));</a:t>
            </a:r>
          </a:p>
          <a:p>
            <a:pPr algn="l"/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.setPostdate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.getDate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(5));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.setOfile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.getString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(6));</a:t>
            </a:r>
          </a:p>
          <a:p>
            <a:pPr algn="l"/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.setSfile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.getString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(7));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.setDowncount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.getInt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(8));</a:t>
            </a:r>
          </a:p>
          <a:p>
            <a:pPr algn="l"/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.setPass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.getString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(9));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.setVisitcount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.getInt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(10));</a:t>
            </a:r>
          </a:p>
          <a:p>
            <a:pPr algn="l"/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board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.add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해당 </a:t>
            </a:r>
            <a:r>
              <a:rPr lang="en-US" altLang="ko-KR" sz="1000" b="1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0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게시물</a:t>
            </a:r>
            <a:r>
              <a:rPr lang="en-US" altLang="ko-KR" sz="10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) </a:t>
            </a:r>
            <a:r>
              <a:rPr lang="ko-KR" altLang="en-US" sz="10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리스트에 추가하기</a:t>
            </a: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(Exception </a:t>
            </a:r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0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게시물 조회 중 예외 발생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.printStackTrace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(); }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board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리스트 반환</a:t>
            </a: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sz="100" b="1" dirty="0"/>
          </a:p>
        </p:txBody>
      </p:sp>
      <p:sp>
        <p:nvSpPr>
          <p:cNvPr id="1263" name="부제목 2"/>
          <p:cNvSpPr txBox="1"/>
          <p:nvPr/>
        </p:nvSpPr>
        <p:spPr>
          <a:xfrm>
            <a:off x="45720" y="958870"/>
            <a:ext cx="12063033" cy="1441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 err="1"/>
              <a:t>MVCBoardDAO</a:t>
            </a:r>
            <a:r>
              <a:rPr lang="ko-KR" altLang="en-US" dirty="0"/>
              <a:t>에서 </a:t>
            </a:r>
            <a:r>
              <a:rPr lang="en-US" altLang="ko-KR" dirty="0" err="1"/>
              <a:t>selectList</a:t>
            </a:r>
            <a:r>
              <a:rPr lang="ko-KR" altLang="en-US" dirty="0"/>
              <a:t>메소드를 사용해 조건에 맞는 게시물 조회</a:t>
            </a:r>
            <a:endParaRPr lang="en-US" altLang="ko-KR" dirty="0"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lang="en-US" altLang="ko-KR" dirty="0"/>
          </a:p>
        </p:txBody>
      </p:sp>
      <p:sp>
        <p:nvSpPr>
          <p:cNvPr id="1267" name="직사각형"/>
          <p:cNvSpPr/>
          <p:nvPr/>
        </p:nvSpPr>
        <p:spPr>
          <a:xfrm>
            <a:off x="111223" y="1780299"/>
            <a:ext cx="5614150" cy="1048540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endParaRPr lang="ko-KR" altLang="en-US" sz="11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List&lt;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MVCBoardDTO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boardLists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dao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.selectListPage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map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</a:p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게시물 목록 받기</a:t>
            </a:r>
          </a:p>
          <a:p>
            <a:pPr algn="l"/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dao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.close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//DB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연결 닫기</a:t>
            </a:r>
            <a:endParaRPr sz="800" b="1" dirty="0"/>
          </a:p>
        </p:txBody>
      </p:sp>
      <p:pic>
        <p:nvPicPr>
          <p:cNvPr id="1272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273" name="TextBox 2"/>
          <p:cNvSpPr txBox="1"/>
          <p:nvPr/>
        </p:nvSpPr>
        <p:spPr>
          <a:xfrm>
            <a:off x="321306" y="164259"/>
            <a:ext cx="8593056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ko-KR" altLang="en-US" dirty="0"/>
              <a:t>게시판 구현</a:t>
            </a:r>
            <a:r>
              <a:rPr lang="en-US" altLang="ko-KR" dirty="0"/>
              <a:t>(ListController.java)</a:t>
            </a:r>
            <a:endParaRPr dirty="0"/>
          </a:p>
        </p:txBody>
      </p:sp>
      <p:sp>
        <p:nvSpPr>
          <p:cNvPr id="1274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rPr/>
              <a:t>26</a:t>
            </a:fld>
            <a:endParaRPr/>
          </a:p>
        </p:txBody>
      </p:sp>
      <p:sp>
        <p:nvSpPr>
          <p:cNvPr id="14" name="TextBox 33">
            <a:extLst>
              <a:ext uri="{FF2B5EF4-FFF2-40B4-BE49-F238E27FC236}">
                <a16:creationId xmlns:a16="http://schemas.microsoft.com/office/drawing/2014/main" id="{23CC734F-CCB5-4478-8466-4C738537C5CC}"/>
              </a:ext>
            </a:extLst>
          </p:cNvPr>
          <p:cNvSpPr txBox="1"/>
          <p:nvPr/>
        </p:nvSpPr>
        <p:spPr>
          <a:xfrm>
            <a:off x="10721972" y="958870"/>
            <a:ext cx="1470028" cy="692497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altLang="ko-KR" dirty="0" err="1"/>
              <a:t>MVCBoardDAO</a:t>
            </a:r>
            <a:endParaRPr lang="en-US" altLang="ko-KR" dirty="0"/>
          </a:p>
          <a:p>
            <a:r>
              <a:rPr lang="en-US" altLang="ko-KR" dirty="0" err="1"/>
              <a:t>selectListPage</a:t>
            </a:r>
            <a:r>
              <a:rPr lang="en-US" altLang="ko-KR" dirty="0"/>
              <a:t> </a:t>
            </a:r>
            <a:r>
              <a:rPr lang="ko-KR" altLang="en-US" dirty="0"/>
              <a:t>메소드</a:t>
            </a:r>
          </a:p>
        </p:txBody>
      </p:sp>
      <p:sp>
        <p:nvSpPr>
          <p:cNvPr id="3" name="액자 2">
            <a:extLst>
              <a:ext uri="{FF2B5EF4-FFF2-40B4-BE49-F238E27FC236}">
                <a16:creationId xmlns:a16="http://schemas.microsoft.com/office/drawing/2014/main" id="{AE41F558-759F-4ECD-930B-4C99E537A0F0}"/>
              </a:ext>
            </a:extLst>
          </p:cNvPr>
          <p:cNvSpPr/>
          <p:nvPr/>
        </p:nvSpPr>
        <p:spPr>
          <a:xfrm>
            <a:off x="2791838" y="1994170"/>
            <a:ext cx="1079771" cy="165370"/>
          </a:xfrm>
          <a:prstGeom prst="frame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E75A74B-41B9-47E4-BF91-779AF35B92EC}"/>
              </a:ext>
            </a:extLst>
          </p:cNvPr>
          <p:cNvCxnSpPr>
            <a:cxnSpLocks/>
          </p:cNvCxnSpPr>
          <p:nvPr/>
        </p:nvCxnSpPr>
        <p:spPr>
          <a:xfrm flipV="1">
            <a:off x="3871609" y="1604369"/>
            <a:ext cx="2205627" cy="389801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직사각형">
            <a:extLst>
              <a:ext uri="{FF2B5EF4-FFF2-40B4-BE49-F238E27FC236}">
                <a16:creationId xmlns:a16="http://schemas.microsoft.com/office/drawing/2014/main" id="{BFD1E806-2AF3-4ED0-8921-ADD0B8D0D12A}"/>
              </a:ext>
            </a:extLst>
          </p:cNvPr>
          <p:cNvSpPr/>
          <p:nvPr/>
        </p:nvSpPr>
        <p:spPr>
          <a:xfrm>
            <a:off x="111223" y="3580523"/>
            <a:ext cx="5614150" cy="1750233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servlet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servlet-name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board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servlet-name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servlet-class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model2.mvcboard.ListController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servlet-class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servlet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servlet-mapping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servlet-name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board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servlet-name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-pattern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100" b="1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mvcboard</a:t>
            </a:r>
            <a:r>
              <a:rPr lang="en-US" altLang="ko-KR" sz="11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/board.do</a:t>
            </a:r>
            <a:r>
              <a:rPr lang="en-US" altLang="ko-KR" sz="1100" b="1" u="sng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u="sng" dirty="0" err="1">
                <a:solidFill>
                  <a:srgbClr val="3F7F7F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sz="1100" b="1" u="sng" dirty="0">
                <a:solidFill>
                  <a:srgbClr val="3F7F7F"/>
                </a:solidFill>
                <a:latin typeface="Consolas" panose="020B0609020204030204" pitchFamily="49" charset="0"/>
              </a:rPr>
              <a:t>-pattern</a:t>
            </a:r>
            <a:r>
              <a:rPr lang="en-US" altLang="ko-KR" sz="1100" b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servlet-mapping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servlet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sz="400" b="1" dirty="0"/>
          </a:p>
        </p:txBody>
      </p:sp>
      <p:sp>
        <p:nvSpPr>
          <p:cNvPr id="12" name="TextBox 33">
            <a:extLst>
              <a:ext uri="{FF2B5EF4-FFF2-40B4-BE49-F238E27FC236}">
                <a16:creationId xmlns:a16="http://schemas.microsoft.com/office/drawing/2014/main" id="{F24AFD25-7161-4C96-AC22-5F46C5EB9314}"/>
              </a:ext>
            </a:extLst>
          </p:cNvPr>
          <p:cNvSpPr txBox="1"/>
          <p:nvPr/>
        </p:nvSpPr>
        <p:spPr>
          <a:xfrm>
            <a:off x="4269291" y="4669759"/>
            <a:ext cx="1470028" cy="692497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altLang="ko-KR" dirty="0"/>
              <a:t>Web.xml</a:t>
            </a:r>
          </a:p>
          <a:p>
            <a:r>
              <a:rPr lang="en-US" altLang="ko-KR" dirty="0"/>
              <a:t>board.do servlet </a:t>
            </a:r>
            <a:r>
              <a:rPr lang="ko-KR" altLang="en-US" dirty="0"/>
              <a:t>등록</a:t>
            </a:r>
          </a:p>
        </p:txBody>
      </p:sp>
    </p:spTree>
    <p:extLst>
      <p:ext uri="{BB962C8B-B14F-4D97-AF65-F5344CB8AC3E}">
        <p14:creationId xmlns:p14="http://schemas.microsoft.com/office/powerpoint/2010/main" val="91172046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">
            <a:extLst>
              <a:ext uri="{FF2B5EF4-FFF2-40B4-BE49-F238E27FC236}">
                <a16:creationId xmlns:a16="http://schemas.microsoft.com/office/drawing/2014/main" id="{9F23AAAA-E0E4-44F3-81CB-E2E7C5A84734}"/>
              </a:ext>
            </a:extLst>
          </p:cNvPr>
          <p:cNvSpPr/>
          <p:nvPr/>
        </p:nvSpPr>
        <p:spPr>
          <a:xfrm>
            <a:off x="5904690" y="958870"/>
            <a:ext cx="6241590" cy="5899130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endParaRPr lang="en-US" altLang="ko-KR" sz="1000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000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BoardPage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pagingStr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totalCount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pageSize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blockPage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pageNum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reqUrl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pagingStr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0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전체 폐이지 수 계산</a:t>
            </a:r>
          </a:p>
          <a:p>
            <a:pPr algn="l"/>
            <a:r>
              <a:rPr lang="fr-FR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totalPages</a:t>
            </a:r>
            <a:r>
              <a:rPr lang="fr-FR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fr-FR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)(Math.</a:t>
            </a:r>
            <a:r>
              <a:rPr lang="fr-FR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ceil(((</a:t>
            </a:r>
            <a:r>
              <a:rPr lang="fr-FR" altLang="ko-KR" sz="1000" b="1" i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fr-FR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fr-FR" altLang="ko-KR" sz="10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totalCount</a:t>
            </a:r>
            <a:r>
              <a:rPr lang="fr-FR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fr-FR" altLang="ko-KR" sz="10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pageSize</a:t>
            </a:r>
            <a:r>
              <a:rPr lang="fr-FR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)));</a:t>
            </a:r>
          </a:p>
          <a:p>
            <a:pPr algn="l"/>
            <a:endParaRPr lang="ko-KR" altLang="en-US" sz="10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// '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이전 페이지 블록 바로가기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' 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출력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pageTemp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(((</a:t>
            </a:r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pageNum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-1)/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blockPage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)*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blockPage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)+1;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pageTemp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!= 1) {</a:t>
            </a:r>
          </a:p>
          <a:p>
            <a:pPr algn="l"/>
            <a:r>
              <a:rPr lang="en-US" altLang="ko-KR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pagingStr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"&lt;a </a:t>
            </a:r>
            <a:r>
              <a:rPr lang="en-US" altLang="ko-KR" sz="1000" dirty="0" err="1">
                <a:solidFill>
                  <a:srgbClr val="2A00FF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='"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reqUrl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"?</a:t>
            </a:r>
            <a:r>
              <a:rPr lang="en-US" altLang="ko-KR" sz="1000" dirty="0" err="1">
                <a:solidFill>
                  <a:srgbClr val="2A00FF"/>
                </a:solidFill>
                <a:latin typeface="Consolas" panose="020B0609020204030204" pitchFamily="49" charset="0"/>
              </a:rPr>
              <a:t>pageNum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=1'&gt;[</a:t>
            </a:r>
            <a:r>
              <a:rPr lang="ko-KR" altLang="en-US" sz="1000" dirty="0">
                <a:solidFill>
                  <a:srgbClr val="2A00FF"/>
                </a:solidFill>
                <a:latin typeface="Consolas" panose="020B0609020204030204" pitchFamily="49" charset="0"/>
              </a:rPr>
              <a:t>첫 페이지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]&lt;/a&gt;"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pagingStr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"&amp;</a:t>
            </a:r>
            <a:r>
              <a:rPr lang="en-US" altLang="ko-KR" sz="1000" dirty="0" err="1">
                <a:solidFill>
                  <a:srgbClr val="2A00FF"/>
                </a:solidFill>
                <a:latin typeface="Consolas" panose="020B0609020204030204" pitchFamily="49" charset="0"/>
              </a:rPr>
              <a:t>nbsp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;"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pt-BR" altLang="ko-KR" sz="1000" dirty="0">
                <a:solidFill>
                  <a:srgbClr val="6A3E3E"/>
                </a:solidFill>
                <a:latin typeface="Consolas" panose="020B0609020204030204" pitchFamily="49" charset="0"/>
              </a:rPr>
              <a:t>pagingStr</a:t>
            </a:r>
            <a:r>
              <a:rPr lang="pt-BR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pt-BR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"&lt;a href='"</a:t>
            </a:r>
            <a:r>
              <a:rPr lang="pt-BR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t-BR" altLang="ko-KR" sz="1000" dirty="0">
                <a:solidFill>
                  <a:srgbClr val="6A3E3E"/>
                </a:solidFill>
                <a:latin typeface="Consolas" panose="020B0609020204030204" pitchFamily="49" charset="0"/>
              </a:rPr>
              <a:t>reqUrl</a:t>
            </a:r>
            <a:r>
              <a:rPr lang="pt-BR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t-BR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"?pageNum="</a:t>
            </a:r>
            <a:r>
              <a:rPr lang="pt-BR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+(</a:t>
            </a:r>
            <a:r>
              <a:rPr lang="pt-BR" altLang="ko-KR" sz="1000" dirty="0">
                <a:solidFill>
                  <a:srgbClr val="6A3E3E"/>
                </a:solidFill>
                <a:latin typeface="Consolas" panose="020B0609020204030204" pitchFamily="49" charset="0"/>
              </a:rPr>
              <a:t>pageTemp</a:t>
            </a:r>
            <a:r>
              <a:rPr lang="pt-BR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-1) + 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"'&gt;[</a:t>
            </a:r>
            <a:r>
              <a:rPr lang="ko-KR" altLang="en-US" sz="1000" dirty="0">
                <a:solidFill>
                  <a:srgbClr val="2A00FF"/>
                </a:solidFill>
                <a:latin typeface="Consolas" panose="020B0609020204030204" pitchFamily="49" charset="0"/>
              </a:rPr>
              <a:t>이전 블록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]&lt;/a&gt;"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각 페이지 번호 출력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blockCount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blockCount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&lt;=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blockPage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&amp;&amp;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pageTemp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&lt;=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totalPages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pageTemp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pageNum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현재 페이지는 링크를 걸지 않음 해당 페이지에 하이라이트 주기 위해 </a:t>
            </a:r>
            <a:r>
              <a:rPr lang="en-US" altLang="ko-KR" sz="10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css</a:t>
            </a:r>
            <a:r>
              <a:rPr lang="en-US" altLang="ko-KR" sz="1000" u="sng" dirty="0">
                <a:solidFill>
                  <a:srgbClr val="3F7F5F"/>
                </a:solidFill>
                <a:latin typeface="Consolas" panose="020B0609020204030204" pitchFamily="49" charset="0"/>
              </a:rPr>
              <a:t> style </a:t>
            </a:r>
            <a:r>
              <a:rPr lang="ko-KR" altLang="en-US" sz="1000" u="sng" dirty="0">
                <a:solidFill>
                  <a:srgbClr val="3F7F5F"/>
                </a:solidFill>
                <a:latin typeface="Consolas" panose="020B0609020204030204" pitchFamily="49" charset="0"/>
              </a:rPr>
              <a:t>적용 함</a:t>
            </a:r>
            <a:r>
              <a:rPr lang="en-US" altLang="ko-KR" sz="1000" u="sng" dirty="0">
                <a:solidFill>
                  <a:srgbClr val="3F7F5F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pagingStr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"&amp;</a:t>
            </a:r>
            <a:r>
              <a:rPr lang="en-US" altLang="ko-KR" sz="1000" dirty="0" err="1">
                <a:solidFill>
                  <a:srgbClr val="2A00FF"/>
                </a:solidFill>
                <a:latin typeface="Consolas" panose="020B0609020204030204" pitchFamily="49" charset="0"/>
              </a:rPr>
              <a:t>nbsp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;&lt;span style= 'color : #ff6a00; font-weight: bold;'&gt;"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pageTemp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"&lt;/span&gt;&amp;</a:t>
            </a:r>
            <a:r>
              <a:rPr lang="en-US" altLang="ko-KR" sz="1000" dirty="0" err="1">
                <a:solidFill>
                  <a:srgbClr val="2A00FF"/>
                </a:solidFill>
                <a:latin typeface="Consolas" panose="020B0609020204030204" pitchFamily="49" charset="0"/>
              </a:rPr>
              <a:t>nbsp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;"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pt-BR" altLang="ko-KR" sz="1000" dirty="0">
                <a:solidFill>
                  <a:srgbClr val="6A3E3E"/>
                </a:solidFill>
                <a:latin typeface="Consolas" panose="020B0609020204030204" pitchFamily="49" charset="0"/>
              </a:rPr>
              <a:t>pagingStr</a:t>
            </a:r>
            <a:r>
              <a:rPr lang="pt-BR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pt-BR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"&amp;nbsp;&lt;a href='"</a:t>
            </a:r>
            <a:r>
              <a:rPr lang="pt-BR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t-BR" altLang="ko-KR" sz="1000" dirty="0">
                <a:solidFill>
                  <a:srgbClr val="6A3E3E"/>
                </a:solidFill>
                <a:latin typeface="Consolas" panose="020B0609020204030204" pitchFamily="49" charset="0"/>
              </a:rPr>
              <a:t>reqUrl</a:t>
            </a:r>
            <a:r>
              <a:rPr lang="pt-BR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t-BR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"?pageNum="</a:t>
            </a:r>
            <a:r>
              <a:rPr lang="pt-BR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t-BR" altLang="ko-KR" sz="1000" dirty="0">
                <a:solidFill>
                  <a:srgbClr val="6A3E3E"/>
                </a:solidFill>
                <a:latin typeface="Consolas" panose="020B0609020204030204" pitchFamily="49" charset="0"/>
              </a:rPr>
              <a:t>pageTemp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"'&gt;"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pageTemp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"&lt;/a&gt;&amp;</a:t>
            </a:r>
            <a:r>
              <a:rPr lang="en-US" altLang="ko-KR" sz="1000" dirty="0" err="1">
                <a:solidFill>
                  <a:srgbClr val="2A00FF"/>
                </a:solidFill>
                <a:latin typeface="Consolas" panose="020B0609020204030204" pitchFamily="49" charset="0"/>
              </a:rPr>
              <a:t>nbsp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;"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pageTemp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pPr algn="l"/>
            <a:r>
              <a:rPr lang="en-US" altLang="ko-KR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blockCount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// '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다음 페이지 블록 바로가기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' 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출력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pageTemp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&lt;=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totalPages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pagingStr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"&lt;a </a:t>
            </a:r>
            <a:r>
              <a:rPr lang="en-US" altLang="ko-KR" sz="1000" dirty="0" err="1">
                <a:solidFill>
                  <a:srgbClr val="2A00FF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='"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reqUrl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"?</a:t>
            </a:r>
            <a:r>
              <a:rPr lang="en-US" altLang="ko-KR" sz="1000" dirty="0" err="1">
                <a:solidFill>
                  <a:srgbClr val="2A00FF"/>
                </a:solidFill>
                <a:latin typeface="Consolas" panose="020B0609020204030204" pitchFamily="49" charset="0"/>
              </a:rPr>
              <a:t>pageNum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pageTemp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"'&gt;[</a:t>
            </a:r>
            <a:r>
              <a:rPr lang="ko-KR" altLang="en-US" sz="1000" dirty="0">
                <a:solidFill>
                  <a:srgbClr val="2A00FF"/>
                </a:solidFill>
                <a:latin typeface="Consolas" panose="020B0609020204030204" pitchFamily="49" charset="0"/>
              </a:rPr>
              <a:t>다음 블록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]&lt;/a&gt;"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pagingStr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"&amp;</a:t>
            </a:r>
            <a:r>
              <a:rPr lang="en-US" altLang="ko-KR" sz="1000" dirty="0" err="1">
                <a:solidFill>
                  <a:srgbClr val="2A00FF"/>
                </a:solidFill>
                <a:latin typeface="Consolas" panose="020B0609020204030204" pitchFamily="49" charset="0"/>
              </a:rPr>
              <a:t>nbsp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;"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pagingStr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"&lt;a </a:t>
            </a:r>
            <a:r>
              <a:rPr lang="en-US" altLang="ko-KR" sz="1000" dirty="0" err="1">
                <a:solidFill>
                  <a:srgbClr val="2A00FF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='"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reqUrl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"?</a:t>
            </a:r>
            <a:r>
              <a:rPr lang="en-US" altLang="ko-KR" sz="1000" dirty="0" err="1">
                <a:solidFill>
                  <a:srgbClr val="2A00FF"/>
                </a:solidFill>
                <a:latin typeface="Consolas" panose="020B0609020204030204" pitchFamily="49" charset="0"/>
              </a:rPr>
              <a:t>pageNum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totalPages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"'&gt;[</a:t>
            </a:r>
            <a:r>
              <a:rPr lang="ko-KR" altLang="en-US" sz="1000" dirty="0">
                <a:solidFill>
                  <a:srgbClr val="2A00FF"/>
                </a:solidFill>
                <a:latin typeface="Consolas" panose="020B0609020204030204" pitchFamily="49" charset="0"/>
              </a:rPr>
              <a:t>마지막 페이지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]&lt;/a&gt;"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pagingStr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}}</a:t>
            </a:r>
            <a:endParaRPr sz="100" b="1" dirty="0"/>
          </a:p>
        </p:txBody>
      </p:sp>
      <p:sp>
        <p:nvSpPr>
          <p:cNvPr id="1263" name="부제목 2"/>
          <p:cNvSpPr txBox="1"/>
          <p:nvPr/>
        </p:nvSpPr>
        <p:spPr>
          <a:xfrm>
            <a:off x="45720" y="958870"/>
            <a:ext cx="12063033" cy="1441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 err="1"/>
              <a:t>BoardPage</a:t>
            </a:r>
            <a:r>
              <a:rPr lang="ko-KR" altLang="en-US" dirty="0"/>
              <a:t>사용해 </a:t>
            </a:r>
            <a:r>
              <a:rPr lang="ko-KR" altLang="en-US" dirty="0" err="1"/>
              <a:t>페이징</a:t>
            </a:r>
            <a:r>
              <a:rPr lang="ko-KR" altLang="en-US" dirty="0"/>
              <a:t> 구현 </a:t>
            </a:r>
            <a:endParaRPr lang="en-US" altLang="ko-KR" dirty="0"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lang="en-US" altLang="ko-KR" dirty="0"/>
          </a:p>
        </p:txBody>
      </p:sp>
      <p:sp>
        <p:nvSpPr>
          <p:cNvPr id="1267" name="직사각형"/>
          <p:cNvSpPr/>
          <p:nvPr/>
        </p:nvSpPr>
        <p:spPr>
          <a:xfrm>
            <a:off x="111223" y="1780299"/>
            <a:ext cx="5614150" cy="2677574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endParaRPr lang="ko-KR" altLang="en-US" sz="11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뷰에 전달할 매개변수 추가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pagingImg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BoardPage.</a:t>
            </a:r>
            <a:r>
              <a:rPr lang="en-US" altLang="ko-KR" sz="11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pagingStr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totalCount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pageSize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blockPage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pageNum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"../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mvcboard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/board.do"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altLang="ko-KR" sz="11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바로가기 영역 </a:t>
            </a:r>
            <a:r>
              <a:rPr lang="en-US" altLang="ko-KR" sz="11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HTML </a:t>
            </a:r>
            <a:r>
              <a:rPr lang="ko-KR" altLang="en-US" sz="11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문자열</a:t>
            </a:r>
          </a:p>
          <a:p>
            <a:pPr algn="l"/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map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.put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pagingImg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pagingImg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map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.put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totalCount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totalCount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map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.put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pageSize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pageSize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map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.put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pageNum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pageNum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1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전달할 데이터를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request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영역에 저장 후 </a:t>
            </a:r>
            <a:r>
              <a:rPr lang="en-US" altLang="ko-KR" sz="11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board.jsp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로 포워드</a:t>
            </a:r>
          </a:p>
          <a:p>
            <a:pPr algn="l"/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.setAttribute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boardLists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boardLists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.setAttribute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"map"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map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.getRequestDispatcher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"/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board_mvc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board.jsp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).forward(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resp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sz="400" b="1" dirty="0"/>
          </a:p>
        </p:txBody>
      </p:sp>
      <p:pic>
        <p:nvPicPr>
          <p:cNvPr id="1272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273" name="TextBox 2"/>
          <p:cNvSpPr txBox="1"/>
          <p:nvPr/>
        </p:nvSpPr>
        <p:spPr>
          <a:xfrm>
            <a:off x="321306" y="164259"/>
            <a:ext cx="8593056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ko-KR" altLang="en-US" dirty="0"/>
              <a:t>게시판 구현</a:t>
            </a:r>
            <a:r>
              <a:rPr lang="en-US" altLang="ko-KR" dirty="0"/>
              <a:t>(ListController.java)</a:t>
            </a:r>
            <a:endParaRPr dirty="0"/>
          </a:p>
        </p:txBody>
      </p:sp>
      <p:sp>
        <p:nvSpPr>
          <p:cNvPr id="14" name="TextBox 33">
            <a:extLst>
              <a:ext uri="{FF2B5EF4-FFF2-40B4-BE49-F238E27FC236}">
                <a16:creationId xmlns:a16="http://schemas.microsoft.com/office/drawing/2014/main" id="{23CC734F-CCB5-4478-8466-4C738537C5CC}"/>
              </a:ext>
            </a:extLst>
          </p:cNvPr>
          <p:cNvSpPr txBox="1"/>
          <p:nvPr/>
        </p:nvSpPr>
        <p:spPr>
          <a:xfrm>
            <a:off x="10676252" y="958870"/>
            <a:ext cx="1470028" cy="292388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altLang="ko-KR" dirty="0" err="1"/>
              <a:t>BoardPage</a:t>
            </a:r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E75A74B-41B9-47E4-BF91-779AF35B92EC}"/>
              </a:ext>
            </a:extLst>
          </p:cNvPr>
          <p:cNvCxnSpPr>
            <a:cxnSpLocks/>
          </p:cNvCxnSpPr>
          <p:nvPr/>
        </p:nvCxnSpPr>
        <p:spPr>
          <a:xfrm flipV="1">
            <a:off x="2324911" y="1679499"/>
            <a:ext cx="3579778" cy="463190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액자 1">
            <a:extLst>
              <a:ext uri="{FF2B5EF4-FFF2-40B4-BE49-F238E27FC236}">
                <a16:creationId xmlns:a16="http://schemas.microsoft.com/office/drawing/2014/main" id="{A6B6B7F8-F9BD-4C1E-9C3E-BD7C372AE17C}"/>
              </a:ext>
            </a:extLst>
          </p:cNvPr>
          <p:cNvSpPr/>
          <p:nvPr/>
        </p:nvSpPr>
        <p:spPr>
          <a:xfrm>
            <a:off x="1575881" y="2159540"/>
            <a:ext cx="749030" cy="165371"/>
          </a:xfrm>
          <a:prstGeom prst="frame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20150A-A96B-413E-8421-05292699A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44" y="4633886"/>
            <a:ext cx="3436995" cy="90361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0C67BBE-C167-4527-8706-80043D62F3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44" y="5573948"/>
            <a:ext cx="2585529" cy="832247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52994025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">
            <a:extLst>
              <a:ext uri="{FF2B5EF4-FFF2-40B4-BE49-F238E27FC236}">
                <a16:creationId xmlns:a16="http://schemas.microsoft.com/office/drawing/2014/main" id="{9F23AAAA-E0E4-44F3-81CB-E2E7C5A84734}"/>
              </a:ext>
            </a:extLst>
          </p:cNvPr>
          <p:cNvSpPr/>
          <p:nvPr/>
        </p:nvSpPr>
        <p:spPr>
          <a:xfrm>
            <a:off x="5758774" y="958870"/>
            <a:ext cx="6387506" cy="5899130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b="1" dirty="0">
                <a:solidFill>
                  <a:srgbClr val="3F7F7F"/>
                </a:solidFill>
                <a:latin typeface="Consolas" panose="020B0609020204030204" pitchFamily="49" charset="0"/>
              </a:rPr>
              <a:t>form </a:t>
            </a:r>
            <a:r>
              <a:rPr lang="en-US" altLang="ko-KR" sz="1000" b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writeFrm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method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"post" </a:t>
            </a:r>
            <a:r>
              <a:rPr lang="en-US" altLang="ko-KR" sz="1000" b="1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enctype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"multipart/form-data"</a:t>
            </a:r>
          </a:p>
          <a:p>
            <a:pPr algn="l"/>
            <a:r>
              <a:rPr lang="en-US" altLang="ko-KR" sz="1000" b="1" dirty="0">
                <a:solidFill>
                  <a:srgbClr val="7F007F"/>
                </a:solidFill>
                <a:latin typeface="Consolas" panose="020B0609020204030204" pitchFamily="49" charset="0"/>
              </a:rPr>
              <a:t>action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"../</a:t>
            </a:r>
            <a:r>
              <a:rPr lang="en-US" altLang="ko-KR" sz="10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mvcboard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/write.do" </a:t>
            </a:r>
            <a:r>
              <a:rPr lang="en-US" altLang="ko-KR" sz="1000" b="1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onsubmit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"return </a:t>
            </a:r>
            <a:r>
              <a:rPr lang="en-US" altLang="ko-KR" sz="10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validateForm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(this);"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b="1" dirty="0">
                <a:solidFill>
                  <a:srgbClr val="3F5FBF"/>
                </a:solidFill>
                <a:latin typeface="Consolas" panose="020B0609020204030204" pitchFamily="49" charset="0"/>
              </a:rPr>
              <a:t>&lt;%--</a:t>
            </a:r>
            <a:r>
              <a:rPr lang="ko-KR" altLang="en-US" sz="1000" b="1" dirty="0">
                <a:solidFill>
                  <a:srgbClr val="3F5FBF"/>
                </a:solidFill>
                <a:latin typeface="Consolas" panose="020B0609020204030204" pitchFamily="49" charset="0"/>
              </a:rPr>
              <a:t>해당 </a:t>
            </a:r>
            <a:r>
              <a:rPr lang="en-US" altLang="ko-KR" sz="1000" b="1" dirty="0">
                <a:solidFill>
                  <a:srgbClr val="3F5FBF"/>
                </a:solidFill>
                <a:latin typeface="Consolas" panose="020B0609020204030204" pitchFamily="49" charset="0"/>
              </a:rPr>
              <a:t>form</a:t>
            </a:r>
            <a:r>
              <a:rPr lang="ko-KR" altLang="en-US" sz="1000" b="1" dirty="0">
                <a:solidFill>
                  <a:srgbClr val="3F5FBF"/>
                </a:solidFill>
                <a:latin typeface="Consolas" panose="020B0609020204030204" pitchFamily="49" charset="0"/>
              </a:rPr>
              <a:t>은 </a:t>
            </a:r>
            <a:r>
              <a:rPr lang="en-US" altLang="ko-KR" sz="1000" b="1" dirty="0">
                <a:solidFill>
                  <a:srgbClr val="3F5FBF"/>
                </a:solidFill>
                <a:latin typeface="Consolas" panose="020B0609020204030204" pitchFamily="49" charset="0"/>
              </a:rPr>
              <a:t>post</a:t>
            </a:r>
            <a:r>
              <a:rPr lang="ko-KR" altLang="en-US" sz="1000" b="1" dirty="0">
                <a:solidFill>
                  <a:srgbClr val="3F5FBF"/>
                </a:solidFill>
                <a:latin typeface="Consolas" panose="020B0609020204030204" pitchFamily="49" charset="0"/>
              </a:rPr>
              <a:t>방식으로 전달함</a:t>
            </a:r>
            <a:r>
              <a:rPr lang="en-US" altLang="ko-KR" sz="1000" b="1" dirty="0">
                <a:solidFill>
                  <a:srgbClr val="3F5FBF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0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multipart/form-data:&lt;form&gt; </a:t>
            </a:r>
            <a:r>
              <a:rPr lang="ko-KR" altLang="en-US" sz="10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요소가 파일이나 이미지를 서버로 전송할 때 사용하는 방식</a:t>
            </a:r>
            <a:r>
              <a:rPr lang="en-US" altLang="ko-KR" sz="10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en-US" altLang="ko-KR" sz="10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action:</a:t>
            </a:r>
            <a:r>
              <a:rPr lang="ko-KR" altLang="en-US" sz="10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servlet</a:t>
            </a:r>
            <a:r>
              <a:rPr lang="ko-KR" altLang="en-US" sz="10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에 등록된 </a:t>
            </a:r>
            <a:r>
              <a:rPr lang="en-US" altLang="ko-KR" sz="10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/mvcboard/write.do </a:t>
            </a:r>
            <a:r>
              <a:rPr lang="ko-KR" altLang="en-US" sz="10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가상경로로  접근 </a:t>
            </a:r>
          </a:p>
          <a:p>
            <a:pPr algn="l"/>
            <a:r>
              <a:rPr lang="en-US" altLang="ko-KR" sz="1000" b="1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onsubmit</a:t>
            </a:r>
            <a:r>
              <a:rPr lang="en-US" altLang="ko-KR" sz="10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10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해당 폼을 제출할 </a:t>
            </a:r>
            <a:r>
              <a:rPr lang="ko-KR" altLang="en-US" sz="1000" b="1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떄</a:t>
            </a:r>
            <a:r>
              <a:rPr lang="ko-KR" altLang="en-US" sz="10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 위에서 자바스크립트로 정의한 </a:t>
            </a:r>
            <a:r>
              <a:rPr lang="en-US" altLang="ko-KR" sz="1000" b="1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validateForm</a:t>
            </a:r>
            <a:r>
              <a:rPr lang="en-US" altLang="ko-KR" sz="10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0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실행</a:t>
            </a:r>
            <a:r>
              <a:rPr lang="en-US" altLang="ko-KR" sz="10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--%&gt;</a:t>
            </a:r>
          </a:p>
          <a:p>
            <a:pPr algn="l"/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b="1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0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"hidden" </a:t>
            </a:r>
            <a:r>
              <a:rPr lang="en-US" altLang="ko-KR" sz="10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"id" </a:t>
            </a:r>
            <a:r>
              <a:rPr lang="en-US" altLang="ko-KR" sz="9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i="1" dirty="0">
                <a:solidFill>
                  <a:srgbClr val="BF5F3F"/>
                </a:solidFill>
                <a:latin typeface="Consolas" panose="020B0609020204030204" pitchFamily="49" charset="0"/>
              </a:rPr>
              <a:t>&lt;%=</a:t>
            </a:r>
            <a:r>
              <a:rPr lang="en-US" altLang="ko-KR" sz="1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session.getAttribute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UserId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altLang="ko-KR" sz="1000" b="1" i="1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altLang="ko-KR" sz="1000" b="1" dirty="0">
                <a:solidFill>
                  <a:srgbClr val="3F5FBF"/>
                </a:solidFill>
                <a:latin typeface="Consolas" panose="020B0609020204030204" pitchFamily="49" charset="0"/>
              </a:rPr>
              <a:t>&lt;%-- session</a:t>
            </a:r>
            <a:r>
              <a:rPr lang="ko-KR" altLang="en-US" sz="1000" b="1" dirty="0">
                <a:solidFill>
                  <a:srgbClr val="3F5FBF"/>
                </a:solidFill>
                <a:latin typeface="Consolas" panose="020B0609020204030204" pitchFamily="49" charset="0"/>
              </a:rPr>
              <a:t>에서 받아 온 </a:t>
            </a:r>
            <a:r>
              <a:rPr lang="en-US" altLang="ko-KR" sz="1000" b="1" dirty="0">
                <a:solidFill>
                  <a:srgbClr val="3F5FBF"/>
                </a:solidFill>
                <a:latin typeface="Consolas" panose="020B0609020204030204" pitchFamily="49" charset="0"/>
              </a:rPr>
              <a:t>id </a:t>
            </a:r>
            <a:r>
              <a:rPr lang="ko-KR" altLang="en-US" sz="1000" b="1" dirty="0">
                <a:solidFill>
                  <a:srgbClr val="3F5FBF"/>
                </a:solidFill>
                <a:latin typeface="Consolas" panose="020B0609020204030204" pitchFamily="49" charset="0"/>
              </a:rPr>
              <a:t>값을 </a:t>
            </a:r>
            <a:r>
              <a:rPr lang="en-US" altLang="ko-KR" sz="1000" b="1" dirty="0">
                <a:solidFill>
                  <a:srgbClr val="3F5FBF"/>
                </a:solidFill>
                <a:latin typeface="Consolas" panose="020B0609020204030204" pitchFamily="49" charset="0"/>
              </a:rPr>
              <a:t>hidden </a:t>
            </a:r>
            <a:r>
              <a:rPr lang="ko-KR" altLang="en-US" sz="1000" b="1" dirty="0">
                <a:solidFill>
                  <a:srgbClr val="3F5FBF"/>
                </a:solidFill>
                <a:latin typeface="Consolas" panose="020B0609020204030204" pitchFamily="49" charset="0"/>
              </a:rPr>
              <a:t>타입으로 화면에는 나타나지 않지만 입력해준다</a:t>
            </a:r>
            <a:r>
              <a:rPr lang="en-US" altLang="ko-KR" sz="1000" b="1" dirty="0">
                <a:solidFill>
                  <a:srgbClr val="3F5FBF"/>
                </a:solidFill>
                <a:latin typeface="Consolas" panose="020B0609020204030204" pitchFamily="49" charset="0"/>
              </a:rPr>
              <a:t>.--%&gt;</a:t>
            </a:r>
          </a:p>
          <a:p>
            <a:pPr algn="l"/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b="1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0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"hidden" </a:t>
            </a:r>
            <a:r>
              <a:rPr lang="en-US" altLang="ko-KR" sz="10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"name" </a:t>
            </a:r>
            <a:r>
              <a:rPr lang="en-US" altLang="ko-KR" sz="10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"form-control" </a:t>
            </a:r>
          </a:p>
          <a:p>
            <a:pPr algn="l"/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				    </a:t>
            </a:r>
            <a:r>
              <a:rPr lang="en-US" altLang="ko-KR" sz="10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value 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i="1" dirty="0">
                <a:solidFill>
                  <a:srgbClr val="BF5F3F"/>
                </a:solidFill>
                <a:latin typeface="Consolas" panose="020B0609020204030204" pitchFamily="49" charset="0"/>
              </a:rPr>
              <a:t>&lt;%=</a:t>
            </a:r>
            <a:r>
              <a:rPr lang="en-US" altLang="ko-KR" sz="1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session.getAttribute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UserName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000" b="1" i="1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algn="l"/>
            <a:r>
              <a:rPr lang="en-US" altLang="ko-KR" sz="1000" b="1" dirty="0">
                <a:solidFill>
                  <a:srgbClr val="3F5FBF"/>
                </a:solidFill>
                <a:latin typeface="Consolas" panose="020B0609020204030204" pitchFamily="49" charset="0"/>
              </a:rPr>
              <a:t>&lt;%-- session</a:t>
            </a:r>
            <a:r>
              <a:rPr lang="ko-KR" altLang="en-US" sz="1000" b="1" dirty="0">
                <a:solidFill>
                  <a:srgbClr val="3F5FBF"/>
                </a:solidFill>
                <a:latin typeface="Consolas" panose="020B0609020204030204" pitchFamily="49" charset="0"/>
              </a:rPr>
              <a:t>에서 받아 온 </a:t>
            </a:r>
            <a:r>
              <a:rPr lang="en-US" altLang="ko-KR" sz="1000" b="1" dirty="0">
                <a:solidFill>
                  <a:srgbClr val="3F5FBF"/>
                </a:solidFill>
                <a:latin typeface="Consolas" panose="020B0609020204030204" pitchFamily="49" charset="0"/>
              </a:rPr>
              <a:t>name </a:t>
            </a:r>
            <a:r>
              <a:rPr lang="ko-KR" altLang="en-US" sz="1000" b="1" dirty="0">
                <a:solidFill>
                  <a:srgbClr val="3F5FBF"/>
                </a:solidFill>
                <a:latin typeface="Consolas" panose="020B0609020204030204" pitchFamily="49" charset="0"/>
              </a:rPr>
              <a:t>값을 </a:t>
            </a:r>
            <a:r>
              <a:rPr lang="en-US" altLang="ko-KR" sz="1000" b="1" dirty="0">
                <a:solidFill>
                  <a:srgbClr val="3F5FBF"/>
                </a:solidFill>
                <a:latin typeface="Consolas" panose="020B0609020204030204" pitchFamily="49" charset="0"/>
              </a:rPr>
              <a:t>hidden </a:t>
            </a:r>
            <a:r>
              <a:rPr lang="ko-KR" altLang="en-US" sz="1000" b="1" dirty="0">
                <a:solidFill>
                  <a:srgbClr val="3F5FBF"/>
                </a:solidFill>
                <a:latin typeface="Consolas" panose="020B0609020204030204" pitchFamily="49" charset="0"/>
              </a:rPr>
              <a:t>타입으로 화면에는 나타나지 않지만 입력해준다</a:t>
            </a:r>
            <a:r>
              <a:rPr lang="en-US" altLang="ko-KR" sz="1000" b="1" dirty="0">
                <a:solidFill>
                  <a:srgbClr val="3F5FBF"/>
                </a:solidFill>
                <a:latin typeface="Consolas" panose="020B0609020204030204" pitchFamily="49" charset="0"/>
              </a:rPr>
              <a:t>.--%&gt;</a:t>
            </a:r>
          </a:p>
          <a:p>
            <a:pPr algn="l"/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0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b="1" dirty="0">
                <a:solidFill>
                  <a:srgbClr val="3F7F7F"/>
                </a:solidFill>
                <a:latin typeface="Consolas" panose="020B0609020204030204" pitchFamily="49" charset="0"/>
              </a:rPr>
              <a:t>label </a:t>
            </a:r>
            <a:r>
              <a:rPr lang="en-US" altLang="ko-KR" sz="1000" b="1" dirty="0">
                <a:solidFill>
                  <a:srgbClr val="7F007F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board_subject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제목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0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제목 입력 란 </a:t>
            </a:r>
            <a:r>
              <a:rPr lang="en-US" altLang="ko-KR" sz="10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b="1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0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"text" </a:t>
            </a:r>
            <a:r>
              <a:rPr lang="en-US" altLang="ko-KR" sz="10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"title" </a:t>
            </a:r>
            <a:r>
              <a:rPr lang="en-US" altLang="ko-KR" sz="10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"form-control"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0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b="1" dirty="0">
                <a:solidFill>
                  <a:srgbClr val="3F7F7F"/>
                </a:solidFill>
                <a:latin typeface="Consolas" panose="020B0609020204030204" pitchFamily="49" charset="0"/>
              </a:rPr>
              <a:t>label </a:t>
            </a:r>
            <a:r>
              <a:rPr lang="en-US" altLang="ko-KR" sz="1000" b="1" dirty="0">
                <a:solidFill>
                  <a:srgbClr val="7F007F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board_content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내용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0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내용 입력 란 </a:t>
            </a:r>
            <a:r>
              <a:rPr lang="en-US" altLang="ko-KR" sz="10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textarea</a:t>
            </a:r>
            <a:r>
              <a:rPr lang="en-US" altLang="ko-KR" sz="1000" b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"content" </a:t>
            </a:r>
            <a:r>
              <a:rPr lang="en-US" altLang="ko-KR" sz="10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"form-control" </a:t>
            </a:r>
            <a:r>
              <a:rPr lang="en-US" altLang="ko-KR" sz="10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rows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"10" </a:t>
            </a:r>
            <a:r>
              <a:rPr lang="en-US" altLang="ko-KR" sz="10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000" b="1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resize</a:t>
            </a:r>
            <a:r>
              <a:rPr lang="en-US" altLang="ko-KR" sz="1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00" b="1" i="1" dirty="0" err="1">
                <a:solidFill>
                  <a:srgbClr val="2A00E1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b="1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textarea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0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b="1" dirty="0">
                <a:solidFill>
                  <a:srgbClr val="3F7F7F"/>
                </a:solidFill>
                <a:latin typeface="Consolas" panose="020B0609020204030204" pitchFamily="49" charset="0"/>
              </a:rPr>
              <a:t>label </a:t>
            </a:r>
            <a:r>
              <a:rPr lang="en-US" altLang="ko-KR" sz="1000" b="1" dirty="0">
                <a:solidFill>
                  <a:srgbClr val="7F007F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board_content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첨부 파일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0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첨부 파일 입력 란 </a:t>
            </a:r>
            <a:r>
              <a:rPr lang="en-US" altLang="ko-KR" sz="10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b="1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0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"file" </a:t>
            </a:r>
            <a:r>
              <a:rPr lang="en-US" altLang="ko-KR" sz="10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ofile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"form-control"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0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b="1" dirty="0">
                <a:solidFill>
                  <a:srgbClr val="3F7F7F"/>
                </a:solidFill>
                <a:latin typeface="Consolas" panose="020B0609020204030204" pitchFamily="49" charset="0"/>
              </a:rPr>
              <a:t>label </a:t>
            </a:r>
            <a:r>
              <a:rPr lang="en-US" altLang="ko-KR" sz="1000" b="1" dirty="0">
                <a:solidFill>
                  <a:srgbClr val="7F007F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board_content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비밀 번호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0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비밀번호 입력 란 </a:t>
            </a:r>
            <a:r>
              <a:rPr lang="en-US" altLang="ko-KR" sz="10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b="1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0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"password" </a:t>
            </a:r>
            <a:r>
              <a:rPr lang="en-US" altLang="ko-KR" sz="10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"pass" </a:t>
            </a:r>
            <a:r>
              <a:rPr lang="en-US" altLang="ko-KR" sz="10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"form-control"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0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0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endParaRPr lang="en-US" altLang="ko-KR" sz="1000" b="1" dirty="0">
              <a:solidFill>
                <a:srgbClr val="3F5FB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000" b="1" dirty="0">
                <a:solidFill>
                  <a:srgbClr val="3F5FBF"/>
                </a:solidFill>
                <a:latin typeface="Consolas" panose="020B0609020204030204" pitchFamily="49" charset="0"/>
              </a:rPr>
              <a:t>태그 요소 우측 정렬 </a:t>
            </a:r>
            <a:r>
              <a:rPr lang="en-US" altLang="ko-KR" sz="1000" b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0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"text-right"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b="1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00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"submit" </a:t>
            </a:r>
            <a:r>
              <a:rPr lang="en-US" altLang="ko-KR" sz="10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-outline-primary"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작성하기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0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버튼 클릭 시 </a:t>
            </a:r>
            <a:r>
              <a:rPr lang="en-US" altLang="ko-KR" sz="10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post </a:t>
            </a:r>
            <a:r>
              <a:rPr lang="ko-KR" altLang="en-US" sz="10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방식으로 </a:t>
            </a:r>
            <a:r>
              <a:rPr lang="en-US" altLang="ko-KR" sz="10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form</a:t>
            </a:r>
            <a:r>
              <a:rPr lang="ko-KR" altLang="en-US" sz="10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의 내용들 </a:t>
            </a:r>
            <a:r>
              <a:rPr lang="en-US" altLang="ko-KR" sz="10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WriteController.java </a:t>
            </a:r>
            <a:r>
              <a:rPr lang="ko-KR" altLang="en-US" sz="10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전송 </a:t>
            </a:r>
            <a:r>
              <a:rPr lang="en-US" altLang="ko-KR" sz="10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b="1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00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"reset" </a:t>
            </a:r>
            <a:r>
              <a:rPr lang="en-US" altLang="ko-KR" sz="10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-outline-warning"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RESET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0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입력 내용들 초기화 시키기 버튼 </a:t>
            </a:r>
            <a:r>
              <a:rPr lang="en-US" altLang="ko-KR" sz="10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b="1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00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"button" </a:t>
            </a:r>
            <a:r>
              <a:rPr lang="en-US" altLang="ko-KR" sz="10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-outline-secondary" </a:t>
            </a:r>
            <a:r>
              <a:rPr lang="en-US" altLang="ko-KR" sz="10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location.href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='../</a:t>
            </a:r>
            <a:r>
              <a:rPr lang="en-US" altLang="ko-KR" sz="10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mvcboard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/board.do';"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목록 바로가기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000" b="1" dirty="0">
                <a:solidFill>
                  <a:srgbClr val="3F5FBF"/>
                </a:solidFill>
                <a:latin typeface="Consolas" panose="020B0609020204030204" pitchFamily="49" charset="0"/>
              </a:rPr>
              <a:t>게시판 목록으로 가는 버튼 </a:t>
            </a:r>
            <a:r>
              <a:rPr lang="en-US" altLang="ko-KR" sz="1000" b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b="1" dirty="0">
                <a:solidFill>
                  <a:srgbClr val="3F7F7F"/>
                </a:solidFill>
                <a:latin typeface="Consolas" panose="020B0609020204030204" pitchFamily="49" charset="0"/>
              </a:rPr>
              <a:t>form</a:t>
            </a:r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sz="1000" b="1" dirty="0"/>
          </a:p>
        </p:txBody>
      </p:sp>
      <p:sp>
        <p:nvSpPr>
          <p:cNvPr id="1263" name="부제목 2"/>
          <p:cNvSpPr txBox="1"/>
          <p:nvPr/>
        </p:nvSpPr>
        <p:spPr>
          <a:xfrm>
            <a:off x="45720" y="958870"/>
            <a:ext cx="12063033" cy="1441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게시판에 게시글 작성하는 </a:t>
            </a:r>
            <a:r>
              <a:rPr lang="en-US" altLang="ko-KR" dirty="0"/>
              <a:t>write </a:t>
            </a:r>
            <a:r>
              <a:rPr lang="ko-KR" altLang="en-US" dirty="0"/>
              <a:t>페이지 구현</a:t>
            </a:r>
            <a:endParaRPr lang="en-US" altLang="ko-KR" dirty="0"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lang="en-US" altLang="ko-KR" dirty="0"/>
          </a:p>
        </p:txBody>
      </p:sp>
      <p:sp>
        <p:nvSpPr>
          <p:cNvPr id="1267" name="직사각형"/>
          <p:cNvSpPr/>
          <p:nvPr/>
        </p:nvSpPr>
        <p:spPr>
          <a:xfrm>
            <a:off x="8193" y="1253504"/>
            <a:ext cx="5556028" cy="3816853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script </a:t>
            </a:r>
            <a:r>
              <a:rPr lang="en-US" altLang="ko-KR" sz="110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"text/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javascript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validateForm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(form){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필수 입력 항목 확인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form.title.value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//form 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안에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title(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제목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) 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값이 공백일 경우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if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문 실행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alert(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제목을 입력하세요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."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해당 문구 </a:t>
            </a:r>
            <a:r>
              <a:rPr lang="ko-KR" altLang="en-US" sz="11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알림창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 나오게 하기  </a:t>
            </a:r>
          </a:p>
          <a:p>
            <a:pPr algn="l"/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form.title.focus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//title 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입력창에 포커스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//false 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반환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form.content.value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//form 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안에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content(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내용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) 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값이 공백일 경우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if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문 실행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alert(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내용을 입력하세요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."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해당 문구 </a:t>
            </a:r>
            <a:r>
              <a:rPr lang="ko-KR" altLang="en-US" sz="11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알림창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 나오게 하기  </a:t>
            </a:r>
          </a:p>
          <a:p>
            <a:pPr algn="l"/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form.content.focus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//content 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입력창에 포커스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//false 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반환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form.pass.value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//form 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안에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pass(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비밀번호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) 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값이 공백일 경우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if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문 실행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alert(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비밀번호를 입력하세요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."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해당 문구 </a:t>
            </a:r>
            <a:r>
              <a:rPr lang="ko-KR" altLang="en-US" sz="11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알림창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 나오게 하기  </a:t>
            </a:r>
          </a:p>
          <a:p>
            <a:pPr algn="l"/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form.pass.focus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//pass 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입력창에 포커스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//false 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반환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sz="200" b="1" dirty="0"/>
          </a:p>
        </p:txBody>
      </p:sp>
      <p:pic>
        <p:nvPicPr>
          <p:cNvPr id="1272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273" name="TextBox 2"/>
          <p:cNvSpPr txBox="1"/>
          <p:nvPr/>
        </p:nvSpPr>
        <p:spPr>
          <a:xfrm>
            <a:off x="321306" y="164259"/>
            <a:ext cx="8157039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ko-KR" altLang="en-US" dirty="0"/>
              <a:t>게시판 구현</a:t>
            </a:r>
            <a:r>
              <a:rPr lang="en-US" altLang="ko-KR" dirty="0"/>
              <a:t>(</a:t>
            </a:r>
            <a:r>
              <a:rPr lang="en-US" altLang="ko-KR" dirty="0" err="1"/>
              <a:t>board_write.jsp</a:t>
            </a:r>
            <a:r>
              <a:rPr lang="en-US" altLang="ko-KR" dirty="0"/>
              <a:t>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750906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부제목 2"/>
          <p:cNvSpPr txBox="1"/>
          <p:nvPr/>
        </p:nvSpPr>
        <p:spPr>
          <a:xfrm>
            <a:off x="45720" y="958870"/>
            <a:ext cx="12063033" cy="1441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게시판에 게시글 작성하는 </a:t>
            </a:r>
            <a:r>
              <a:rPr lang="en-US" altLang="ko-KR" dirty="0"/>
              <a:t>write </a:t>
            </a:r>
            <a:r>
              <a:rPr lang="ko-KR" altLang="en-US" dirty="0"/>
              <a:t>페이지 구현</a:t>
            </a:r>
            <a:endParaRPr lang="en-US" altLang="ko-KR" dirty="0"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lang="en-US" altLang="ko-KR" dirty="0"/>
          </a:p>
        </p:txBody>
      </p:sp>
      <p:pic>
        <p:nvPicPr>
          <p:cNvPr id="1272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273" name="TextBox 2"/>
          <p:cNvSpPr txBox="1"/>
          <p:nvPr/>
        </p:nvSpPr>
        <p:spPr>
          <a:xfrm>
            <a:off x="321306" y="164259"/>
            <a:ext cx="8157039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ko-KR" altLang="en-US" dirty="0"/>
              <a:t>게시판 구현</a:t>
            </a:r>
            <a:r>
              <a:rPr lang="en-US" altLang="ko-KR" dirty="0"/>
              <a:t>(</a:t>
            </a:r>
            <a:r>
              <a:rPr lang="en-US" altLang="ko-KR" dirty="0" err="1"/>
              <a:t>board_write.jsp</a:t>
            </a:r>
            <a:r>
              <a:rPr lang="en-US" altLang="ko-KR" dirty="0"/>
              <a:t>)</a:t>
            </a:r>
            <a:endParaRPr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AF750A3-354D-4023-A3ED-270C37F186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285" y="1096271"/>
            <a:ext cx="6218872" cy="5518538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39254950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image28.png" descr="image28.png"/>
          <p:cNvPicPr>
            <a:picLocks noChangeAspect="1"/>
          </p:cNvPicPr>
          <p:nvPr/>
        </p:nvPicPr>
        <p:blipFill rotWithShape="1">
          <a:blip r:embed="rId2"/>
          <a:srcRect t="16830" b="78100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145" name="TextBox 2"/>
          <p:cNvSpPr txBox="1"/>
          <p:nvPr/>
        </p:nvSpPr>
        <p:spPr>
          <a:xfrm>
            <a:off x="321306" y="164259"/>
            <a:ext cx="5934713" cy="64346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- 1.</a:t>
            </a:r>
            <a:r>
              <a:rPr lang="en-US" altLang="ko-KR"/>
              <a:t> header</a:t>
            </a:r>
            <a:r>
              <a:rPr lang="ko-KR" altLang="en-US"/>
              <a:t> 페이지</a:t>
            </a:r>
          </a:p>
        </p:txBody>
      </p:sp>
      <p:sp>
        <p:nvSpPr>
          <p:cNvPr id="1146" name="1. 각 개체들이 사용할 이미지 저장 공간과 개체가 생성되면 저장될 배열을 생성"/>
          <p:cNvSpPr txBox="1"/>
          <p:nvPr/>
        </p:nvSpPr>
        <p:spPr>
          <a:xfrm>
            <a:off x="116722" y="949499"/>
            <a:ext cx="3519922" cy="27732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b="0"/>
              <a:t> </a:t>
            </a:r>
            <a:r>
              <a:rPr lang="en-US" altLang="ko-KR" b="0"/>
              <a:t>1.</a:t>
            </a:r>
            <a:r>
              <a:rPr lang="ko-KR" altLang="en-US" b="0"/>
              <a:t> 메인 페이지 상단에 위치한 </a:t>
            </a:r>
            <a:r>
              <a:rPr lang="en-US" altLang="ko-KR" b="0"/>
              <a:t>header</a:t>
            </a:r>
            <a:r>
              <a:rPr lang="ko-KR" altLang="en-US" b="0"/>
              <a:t> 페이지</a:t>
            </a:r>
          </a:p>
        </p:txBody>
      </p:sp>
      <p:sp>
        <p:nvSpPr>
          <p:cNvPr id="1147" name="슬라이드 번호 개체 틀 8"/>
          <p:cNvSpPr txBox="1">
            <a:spLocks noGrp="1"/>
          </p:cNvSpPr>
          <p:nvPr>
            <p:ph type="sldNum" sz="quarter" idx="2"/>
          </p:nvPr>
        </p:nvSpPr>
        <p:spPr>
          <a:xfrm>
            <a:off x="11784332" y="6355080"/>
            <a:ext cx="200409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  <p:pic>
        <p:nvPicPr>
          <p:cNvPr id="1151" name="그림 115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1735" y="1658711"/>
            <a:ext cx="3977368" cy="2168525"/>
          </a:xfrm>
          <a:prstGeom prst="rect">
            <a:avLst/>
          </a:prstGeom>
        </p:spPr>
      </p:pic>
      <p:sp>
        <p:nvSpPr>
          <p:cNvPr id="1152" name="직사각형"/>
          <p:cNvSpPr/>
          <p:nvPr/>
        </p:nvSpPr>
        <p:spPr>
          <a:xfrm>
            <a:off x="5279570" y="1276498"/>
            <a:ext cx="6282918" cy="5422748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3" name="TextBox 1152"/>
          <p:cNvSpPr txBox="1"/>
          <p:nvPr/>
        </p:nvSpPr>
        <p:spPr>
          <a:xfrm>
            <a:off x="5291592" y="1272860"/>
            <a:ext cx="7902802" cy="5585140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&lt;header&gt;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&lt;div class="container"&gt;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&lt;!--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해당 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div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블록에 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img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를 삽입하고 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태그로 감싸 클릭하면 메인 페이지로 이동함 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&lt;div class="logo" id="top"&gt;&lt;a href="../page/index4.jsp"&gt;&lt;img src="../resources/images/khmall.png" style="width:150px;height:50px;padding-top:15px;"&gt;&lt;/a&gt;&lt;/div&gt;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&lt;ul class="sidemenu"&gt;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&lt;li&gt;&lt;a href="../page/index4.jsp"&gt;Home&lt;/a&gt;&lt;/li&gt;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&lt;/ul&gt;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&lt;/header&gt;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&lt;!-- nav --------------------------------------------- 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&lt;nav&gt;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&lt;div class="container"&gt;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&lt;ul class="leftMenu"&gt;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ul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태그로 묶어 하위 리스트들을 나열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각 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li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들은 누르면 이동하는 기능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&lt;li class="active"&gt;&lt;a href="../page/index4.jsp"&gt;베스트 상품&lt;/a&gt;&lt;/li&gt;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&lt;li&gt;&lt;a href="../page/eventPage.jsp"&gt;진행중인 이벤트&lt;/a&gt;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&lt;li&gt;&lt;a href="../page/couponPage3.jsp"&gt;쿠폰 &amp; 혜택&lt;/a&gt;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&lt;/ul&gt;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&lt;ul class="rightMenu"&gt;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&lt;%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if(session.getAttribute("UserId")==null){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 만약 로그인이 되어있지 않다면 로그인 버튼이 보인다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%&gt;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&lt;li&gt;&lt;a href="../join/login.jsp"&gt;로그인&lt;/a&gt;&lt;/li&gt;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&lt;%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}else{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	// 로그인이 되어있다면 아래 버튼들이 보인다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%&gt;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&lt;li&gt;&lt;a href="../join/MyInform.jsp"&gt;내 정보&lt;/a&gt;&lt;/li&gt;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&lt;li&gt;&lt;a href="../join/logout.jsp"&gt;로그아웃&lt;/a&gt;&lt;/li&gt;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&lt;%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%&gt;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&lt;li class="dropBox"&gt;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&lt;a href="../mvcboard/board.do"&gt;고객센터&lt;/a&gt;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&lt;span class="dropmenu" style="z-index: 999;"&gt;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&lt;span&gt;&lt;a href="../mvcboard/board.do"&gt;자유 게시판&lt;/a&gt;&lt;/span&gt;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&lt;span&gt;&lt;a href="../mvcboard/board1.do"&gt;건의 게시판&lt;/a&gt;&lt;/span&gt;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&lt;span&gt;&lt;a href="../page/gotokh.jsp"&gt;찾아오시는길&lt;/a&gt;&lt;/span&gt;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&lt;/span&gt;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&lt;/li&gt;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&lt;/ul&gt;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55" name="직선 화살표 연결선 1154"/>
          <p:cNvCxnSpPr>
            <a:endCxn id="1156" idx="0"/>
          </p:cNvCxnSpPr>
          <p:nvPr/>
        </p:nvCxnSpPr>
        <p:spPr>
          <a:xfrm flipV="1">
            <a:off x="1497920" y="1472973"/>
            <a:ext cx="3810000" cy="634999"/>
          </a:xfrm>
          <a:prstGeom prst="straightConnector1">
            <a:avLst/>
          </a:prstGeom>
          <a:noFill/>
          <a:ln w="12700" cap="flat">
            <a:solidFill>
              <a:srgbClr val="FF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1156" name="자유형: 도형 1155"/>
          <p:cNvSpPr/>
          <p:nvPr/>
        </p:nvSpPr>
        <p:spPr>
          <a:xfrm>
            <a:off x="5312824" y="1461492"/>
            <a:ext cx="455753" cy="11894"/>
          </a:xfrm>
          <a:custGeom>
            <a:avLst/>
            <a:gdLst>
              <a:gd name="connsiteX0" fmla="*/ -4904 w 455753"/>
              <a:gd name="connsiteY0" fmla="*/ 11481 h 11894"/>
              <a:gd name="connsiteX1" fmla="*/ 391970 w 455753"/>
              <a:gd name="connsiteY1" fmla="*/ 141 h 11894"/>
              <a:gd name="connsiteX2" fmla="*/ 460007 w 455753"/>
              <a:gd name="connsiteY2" fmla="*/ 141 h 11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5753" h="11894">
                <a:moveTo>
                  <a:pt x="-4904" y="11481"/>
                </a:moveTo>
                <a:cubicBezTo>
                  <a:pt x="21554" y="10725"/>
                  <a:pt x="360976" y="897"/>
                  <a:pt x="391970" y="141"/>
                </a:cubicBezTo>
                <a:cubicBezTo>
                  <a:pt x="422963" y="-614"/>
                  <a:pt x="455471" y="141"/>
                  <a:pt x="460007" y="141"/>
                </a:cubicBezTo>
              </a:path>
            </a:pathLst>
          </a:custGeom>
          <a:noFill/>
          <a:ln w="28575" cap="flat">
            <a:solidFill>
              <a:srgbClr val="FF0000"/>
            </a:solidFill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ctr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sz="1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58" name="직선 화살표 연결선 1157"/>
          <p:cNvCxnSpPr/>
          <p:nvPr/>
        </p:nvCxnSpPr>
        <p:spPr>
          <a:xfrm flipV="1">
            <a:off x="1656670" y="2981098"/>
            <a:ext cx="5011963" cy="192767"/>
          </a:xfrm>
          <a:prstGeom prst="straightConnector1">
            <a:avLst/>
          </a:prstGeom>
          <a:noFill/>
          <a:ln w="12700" cap="flat">
            <a:solidFill>
              <a:srgbClr val="0000FF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1159" name="자유형: 도형 1158"/>
          <p:cNvSpPr/>
          <p:nvPr/>
        </p:nvSpPr>
        <p:spPr>
          <a:xfrm>
            <a:off x="6662142" y="3026568"/>
            <a:ext cx="920353" cy="23217"/>
          </a:xfrm>
          <a:custGeom>
            <a:avLst/>
            <a:gdLst>
              <a:gd name="connsiteX0" fmla="*/ -4847 w 920353"/>
              <a:gd name="connsiteY0" fmla="*/ 22565 h 23217"/>
              <a:gd name="connsiteX1" fmla="*/ 289974 w 920353"/>
              <a:gd name="connsiteY1" fmla="*/ 22565 h 23217"/>
              <a:gd name="connsiteX2" fmla="*/ 335332 w 920353"/>
              <a:gd name="connsiteY2" fmla="*/ 11226 h 23217"/>
              <a:gd name="connsiteX3" fmla="*/ 380688 w 920353"/>
              <a:gd name="connsiteY3" fmla="*/ -113 h 23217"/>
              <a:gd name="connsiteX4" fmla="*/ 856938 w 920353"/>
              <a:gd name="connsiteY4" fmla="*/ 11226 h 23217"/>
              <a:gd name="connsiteX5" fmla="*/ 924974 w 920353"/>
              <a:gd name="connsiteY5" fmla="*/ 11226 h 23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0353" h="23217">
                <a:moveTo>
                  <a:pt x="-4847" y="22565"/>
                </a:moveTo>
                <a:cubicBezTo>
                  <a:pt x="14807" y="22565"/>
                  <a:pt x="267296" y="23321"/>
                  <a:pt x="289974" y="22565"/>
                </a:cubicBezTo>
                <a:cubicBezTo>
                  <a:pt x="312653" y="21809"/>
                  <a:pt x="329284" y="12738"/>
                  <a:pt x="335332" y="11226"/>
                </a:cubicBezTo>
                <a:cubicBezTo>
                  <a:pt x="341379" y="9714"/>
                  <a:pt x="345914" y="-113"/>
                  <a:pt x="380688" y="-113"/>
                </a:cubicBezTo>
                <a:cubicBezTo>
                  <a:pt x="415462" y="-113"/>
                  <a:pt x="820652" y="10470"/>
                  <a:pt x="856938" y="11226"/>
                </a:cubicBezTo>
                <a:cubicBezTo>
                  <a:pt x="893224" y="11982"/>
                  <a:pt x="920438" y="11226"/>
                  <a:pt x="924974" y="11226"/>
                </a:cubicBezTo>
              </a:path>
            </a:pathLst>
          </a:custGeom>
          <a:noFill/>
          <a:ln w="28575" cap="flat">
            <a:solidFill>
              <a:srgbClr val="0000FF"/>
            </a:solidFill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ctr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sz="1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0" name="자유형: 도형 1159"/>
          <p:cNvSpPr/>
          <p:nvPr/>
        </p:nvSpPr>
        <p:spPr>
          <a:xfrm>
            <a:off x="6714303" y="3514725"/>
            <a:ext cx="228657" cy="538"/>
          </a:xfrm>
          <a:custGeom>
            <a:avLst/>
            <a:gdLst>
              <a:gd name="connsiteX0" fmla="*/ -4847 w 920353"/>
              <a:gd name="connsiteY0" fmla="*/ 22565 h 23217"/>
              <a:gd name="connsiteX1" fmla="*/ 289974 w 920353"/>
              <a:gd name="connsiteY1" fmla="*/ 22565 h 23217"/>
              <a:gd name="connsiteX2" fmla="*/ 335332 w 920353"/>
              <a:gd name="connsiteY2" fmla="*/ 11226 h 23217"/>
              <a:gd name="connsiteX3" fmla="*/ 380688 w 920353"/>
              <a:gd name="connsiteY3" fmla="*/ -113 h 23217"/>
              <a:gd name="connsiteX4" fmla="*/ 856938 w 920353"/>
              <a:gd name="connsiteY4" fmla="*/ 11226 h 23217"/>
              <a:gd name="connsiteX5" fmla="*/ 924974 w 920353"/>
              <a:gd name="connsiteY5" fmla="*/ 11226 h 23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0353" h="23217">
                <a:moveTo>
                  <a:pt x="-4847" y="22565"/>
                </a:moveTo>
                <a:cubicBezTo>
                  <a:pt x="14807" y="22565"/>
                  <a:pt x="267296" y="23321"/>
                  <a:pt x="289974" y="22565"/>
                </a:cubicBezTo>
                <a:cubicBezTo>
                  <a:pt x="312653" y="21809"/>
                  <a:pt x="329284" y="12738"/>
                  <a:pt x="335332" y="11226"/>
                </a:cubicBezTo>
                <a:cubicBezTo>
                  <a:pt x="341379" y="9714"/>
                  <a:pt x="345914" y="-113"/>
                  <a:pt x="380688" y="-113"/>
                </a:cubicBezTo>
                <a:cubicBezTo>
                  <a:pt x="415462" y="-113"/>
                  <a:pt x="820652" y="10470"/>
                  <a:pt x="856938" y="11226"/>
                </a:cubicBezTo>
                <a:cubicBezTo>
                  <a:pt x="893224" y="11982"/>
                  <a:pt x="920438" y="11226"/>
                  <a:pt x="924974" y="11226"/>
                </a:cubicBezTo>
              </a:path>
            </a:pathLst>
          </a:custGeom>
          <a:noFill/>
          <a:ln w="28575" cap="flat">
            <a:solidFill>
              <a:srgbClr val="0000FF"/>
            </a:solidFill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ctr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sz="1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1" name="그림 116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4088" y="4213215"/>
            <a:ext cx="3995964" cy="2174881"/>
          </a:xfrm>
          <a:prstGeom prst="rect">
            <a:avLst/>
          </a:prstGeom>
        </p:spPr>
      </p:pic>
      <p:cxnSp>
        <p:nvCxnSpPr>
          <p:cNvPr id="1162" name="직선 화살표 연결선 1161"/>
          <p:cNvCxnSpPr/>
          <p:nvPr/>
        </p:nvCxnSpPr>
        <p:spPr>
          <a:xfrm>
            <a:off x="3459615" y="3429000"/>
            <a:ext cx="2313216" cy="368526"/>
          </a:xfrm>
          <a:prstGeom prst="straightConnector1">
            <a:avLst/>
          </a:prstGeom>
          <a:noFill/>
          <a:ln w="12700" cap="flat">
            <a:solidFill>
              <a:srgbClr val="80008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1163" name="직선 화살표 연결선 1162"/>
          <p:cNvCxnSpPr/>
          <p:nvPr/>
        </p:nvCxnSpPr>
        <p:spPr>
          <a:xfrm flipV="1">
            <a:off x="2949349" y="4874759"/>
            <a:ext cx="4206874" cy="975179"/>
          </a:xfrm>
          <a:prstGeom prst="straightConnector1">
            <a:avLst/>
          </a:prstGeom>
          <a:noFill/>
          <a:ln w="12700" cap="flat">
            <a:solidFill>
              <a:srgbClr val="80008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</p:spTree>
    <p:extLst>
      <p:ext uri="{BB962C8B-B14F-4D97-AF65-F5344CB8AC3E}">
        <p14:creationId xmlns:p14="http://schemas.microsoft.com/office/powerpoint/2010/main" val="138562467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">
            <a:extLst>
              <a:ext uri="{FF2B5EF4-FFF2-40B4-BE49-F238E27FC236}">
                <a16:creationId xmlns:a16="http://schemas.microsoft.com/office/drawing/2014/main" id="{9F23AAAA-E0E4-44F3-81CB-E2E7C5A84734}"/>
              </a:ext>
            </a:extLst>
          </p:cNvPr>
          <p:cNvSpPr/>
          <p:nvPr/>
        </p:nvSpPr>
        <p:spPr>
          <a:xfrm>
            <a:off x="5758774" y="958870"/>
            <a:ext cx="3715966" cy="2367989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context-param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param-name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maxPostSize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param-name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param-value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1024000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param-value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context-param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servlet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servlet-name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board_write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servlet-name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servlet-class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model2.mvcboard.WriteController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servlet-class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servlet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servlet-mapping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servlet-name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board_write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servlet-name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-pattern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50" b="1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mvcboard</a:t>
            </a:r>
            <a:r>
              <a:rPr lang="en-US" altLang="ko-KR" sz="105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/write.do</a:t>
            </a:r>
            <a:r>
              <a:rPr lang="en-US" altLang="ko-KR" sz="1050" b="1" u="sng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u="sng" dirty="0" err="1">
                <a:solidFill>
                  <a:srgbClr val="3F7F7F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sz="1050" b="1" u="sng" dirty="0">
                <a:solidFill>
                  <a:srgbClr val="3F7F7F"/>
                </a:solidFill>
                <a:latin typeface="Consolas" panose="020B0609020204030204" pitchFamily="49" charset="0"/>
              </a:rPr>
              <a:t>-pattern</a:t>
            </a:r>
            <a:r>
              <a:rPr lang="en-US" altLang="ko-KR" sz="1050" b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servlet-mapping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sz="100" b="1" dirty="0"/>
          </a:p>
        </p:txBody>
      </p:sp>
      <p:sp>
        <p:nvSpPr>
          <p:cNvPr id="1263" name="부제목 2"/>
          <p:cNvSpPr txBox="1"/>
          <p:nvPr/>
        </p:nvSpPr>
        <p:spPr>
          <a:xfrm>
            <a:off x="45720" y="958870"/>
            <a:ext cx="12063033" cy="1441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 err="1"/>
              <a:t>WriteController</a:t>
            </a:r>
            <a:r>
              <a:rPr lang="ko-KR" altLang="en-US" dirty="0"/>
              <a:t>에서 파일 업로드 처리 부분</a:t>
            </a:r>
            <a:endParaRPr lang="en-US" altLang="ko-KR" dirty="0"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lang="en-US" altLang="ko-KR" dirty="0"/>
          </a:p>
        </p:txBody>
      </p:sp>
      <p:sp>
        <p:nvSpPr>
          <p:cNvPr id="1267" name="직사각형"/>
          <p:cNvSpPr/>
          <p:nvPr/>
        </p:nvSpPr>
        <p:spPr>
          <a:xfrm>
            <a:off x="8193" y="1253504"/>
            <a:ext cx="5556028" cy="3816853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WriteController</a:t>
            </a:r>
            <a:r>
              <a:rPr lang="en-US" altLang="ko-KR" sz="11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u="sng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altLang="ko-KR" sz="11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HttpServlet</a:t>
            </a:r>
            <a:r>
              <a:rPr lang="en-US" altLang="ko-KR" sz="11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b="1" dirty="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doPost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HttpServletRequest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HttpServletResponse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resp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ServletException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IOException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//1. 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파일 업로드 처리</a:t>
            </a:r>
          </a:p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업로드 디렉터리의 물리적 경로 확인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saveDirectory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.getServletContext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getRealPath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"/Uploads"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1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초기화 매개변수로 설정한 첨부 파일 최대 용량 확인</a:t>
            </a:r>
          </a:p>
          <a:p>
            <a:pPr algn="l"/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ServletContext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application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getServletContext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maxPostSize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Integer.</a:t>
            </a:r>
            <a:r>
              <a:rPr lang="en-US" altLang="ko-KR" sz="11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parseInt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application</a:t>
            </a:r>
            <a:r>
              <a:rPr lang="en-US" altLang="ko-KR" sz="11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.getInitParameter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maxPostSize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algn="l"/>
            <a:endParaRPr lang="ko-KR" altLang="en-US" sz="11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파일 업로드</a:t>
            </a:r>
          </a:p>
          <a:p>
            <a:pPr algn="l"/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MultipartRequest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mr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FileUtil.</a:t>
            </a:r>
            <a:r>
              <a:rPr lang="en-US" altLang="ko-KR" sz="11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uploadFile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saveDirectory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maxPostSize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mr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파일 업로드 실패</a:t>
            </a:r>
          </a:p>
          <a:p>
            <a:pPr algn="l"/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JSFunction.</a:t>
            </a:r>
            <a:r>
              <a:rPr lang="en-US" altLang="ko-KR" sz="11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alertLocation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resp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첨부 파일이 제한 용량을 초과합니다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."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"../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mvcboard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/write.do"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100" b="1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endParaRPr sz="200" b="1" dirty="0"/>
          </a:p>
        </p:txBody>
      </p:sp>
      <p:pic>
        <p:nvPicPr>
          <p:cNvPr id="1272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273" name="TextBox 2"/>
          <p:cNvSpPr txBox="1"/>
          <p:nvPr/>
        </p:nvSpPr>
        <p:spPr>
          <a:xfrm>
            <a:off x="321306" y="164259"/>
            <a:ext cx="901785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ko-KR" altLang="en-US" dirty="0"/>
              <a:t>게시판 구현</a:t>
            </a:r>
            <a:r>
              <a:rPr lang="en-US" altLang="ko-KR" dirty="0"/>
              <a:t>(WriteController.java)</a:t>
            </a:r>
            <a:endParaRPr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AFB56C1F-F7A9-4948-AB22-06CF74FA06EC}"/>
              </a:ext>
            </a:extLst>
          </p:cNvPr>
          <p:cNvCxnSpPr>
            <a:cxnSpLocks/>
          </p:cNvCxnSpPr>
          <p:nvPr/>
        </p:nvCxnSpPr>
        <p:spPr>
          <a:xfrm flipV="1">
            <a:off x="4280170" y="1265627"/>
            <a:ext cx="1815830" cy="1886135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33">
            <a:extLst>
              <a:ext uri="{FF2B5EF4-FFF2-40B4-BE49-F238E27FC236}">
                <a16:creationId xmlns:a16="http://schemas.microsoft.com/office/drawing/2014/main" id="{31451292-A791-417A-B74F-1A7F32EB7EEE}"/>
              </a:ext>
            </a:extLst>
          </p:cNvPr>
          <p:cNvSpPr txBox="1"/>
          <p:nvPr/>
        </p:nvSpPr>
        <p:spPr>
          <a:xfrm>
            <a:off x="9176105" y="879751"/>
            <a:ext cx="1709146" cy="692497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altLang="ko-KR" dirty="0"/>
              <a:t>web.xml</a:t>
            </a:r>
          </a:p>
          <a:p>
            <a:r>
              <a:rPr lang="en-US" altLang="ko-KR" dirty="0" err="1"/>
              <a:t>maxPostSize</a:t>
            </a:r>
            <a:endParaRPr lang="en-US" altLang="ko-KR" dirty="0"/>
          </a:p>
          <a:p>
            <a:r>
              <a:rPr lang="en-US" altLang="ko-KR" dirty="0"/>
              <a:t>write.do servlet </a:t>
            </a:r>
            <a:r>
              <a:rPr lang="ko-KR" altLang="en-US" dirty="0"/>
              <a:t>등록</a:t>
            </a:r>
            <a:endParaRPr lang="en-US" altLang="ko-KR" dirty="0"/>
          </a:p>
        </p:txBody>
      </p:sp>
      <p:sp>
        <p:nvSpPr>
          <p:cNvPr id="10" name="직사각형">
            <a:extLst>
              <a:ext uri="{FF2B5EF4-FFF2-40B4-BE49-F238E27FC236}">
                <a16:creationId xmlns:a16="http://schemas.microsoft.com/office/drawing/2014/main" id="{F68699FB-56DE-4270-BEE1-0CBCF61652C4}"/>
              </a:ext>
            </a:extLst>
          </p:cNvPr>
          <p:cNvSpPr/>
          <p:nvPr/>
        </p:nvSpPr>
        <p:spPr>
          <a:xfrm>
            <a:off x="5758774" y="3781896"/>
            <a:ext cx="5865779" cy="2911845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ko-KR" alt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메시지 </a:t>
            </a:r>
            <a:r>
              <a:rPr lang="ko-KR" altLang="en-US" sz="11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알림창을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 띄운 후 명시한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URL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로 이동함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alertLocation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HttpServletResponse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resp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String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msg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String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try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resp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.setContentType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"text/html; charset=UTF-8"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PrintWriter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writer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resp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.getWriter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String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+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"&lt;script&gt;"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+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      alert('"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msg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"');"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+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      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location.href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='"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"';"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+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"&lt;/script&gt;"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writer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}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(Exception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ko-KR" alt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</a:p>
          <a:p>
            <a:pPr algn="l"/>
            <a:r>
              <a:rPr lang="ko-KR" alt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ko-KR" alt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sz="200" b="1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E0B82E7-37D9-4AA7-B652-CE3831015D7F}"/>
              </a:ext>
            </a:extLst>
          </p:cNvPr>
          <p:cNvCxnSpPr/>
          <p:nvPr/>
        </p:nvCxnSpPr>
        <p:spPr>
          <a:xfrm>
            <a:off x="1741251" y="4474723"/>
            <a:ext cx="4017523" cy="595634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TextBox 33">
            <a:extLst>
              <a:ext uri="{FF2B5EF4-FFF2-40B4-BE49-F238E27FC236}">
                <a16:creationId xmlns:a16="http://schemas.microsoft.com/office/drawing/2014/main" id="{7CFF0761-3A4B-44C4-B5AA-253DC47F2D1F}"/>
              </a:ext>
            </a:extLst>
          </p:cNvPr>
          <p:cNvSpPr txBox="1"/>
          <p:nvPr/>
        </p:nvSpPr>
        <p:spPr>
          <a:xfrm>
            <a:off x="10154525" y="5349655"/>
            <a:ext cx="1470028" cy="292388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altLang="ko-KR" dirty="0"/>
              <a:t>JSFunction.java</a:t>
            </a:r>
          </a:p>
        </p:txBody>
      </p:sp>
    </p:spTree>
    <p:extLst>
      <p:ext uri="{BB962C8B-B14F-4D97-AF65-F5344CB8AC3E}">
        <p14:creationId xmlns:p14="http://schemas.microsoft.com/office/powerpoint/2010/main" val="102355629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부제목 2"/>
          <p:cNvSpPr txBox="1"/>
          <p:nvPr/>
        </p:nvSpPr>
        <p:spPr>
          <a:xfrm>
            <a:off x="45720" y="958870"/>
            <a:ext cx="12063033" cy="1441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 err="1"/>
              <a:t>WriteController</a:t>
            </a:r>
            <a:r>
              <a:rPr lang="ko-KR" altLang="en-US" dirty="0"/>
              <a:t>에서 파일 업로드 외 처리 부분</a:t>
            </a:r>
            <a:endParaRPr lang="en-US" altLang="ko-KR" dirty="0"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lang="en-US" altLang="ko-KR" dirty="0"/>
          </a:p>
        </p:txBody>
      </p:sp>
      <p:sp>
        <p:nvSpPr>
          <p:cNvPr id="1267" name="직사각형"/>
          <p:cNvSpPr/>
          <p:nvPr/>
        </p:nvSpPr>
        <p:spPr>
          <a:xfrm>
            <a:off x="8193" y="1253504"/>
            <a:ext cx="5556028" cy="5604496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//2. 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파일 업로드 외 처리</a:t>
            </a:r>
          </a:p>
          <a:p>
            <a:pPr algn="l"/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폼 값을 </a:t>
            </a:r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DTO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에 저장</a:t>
            </a:r>
          </a:p>
          <a:p>
            <a:pPr algn="l"/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MVCBoardDTO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MVCBoardDTO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.setName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mr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.getParameter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"name"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algn="l"/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.setTitle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mr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.getParameter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"title"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algn="l"/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.setContent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mr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.getParameter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"content"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algn="l"/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.setPass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mr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.getParameter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"pass"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algn="l"/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원본 파일명과 저장된 파일 이름 설정</a:t>
            </a:r>
          </a:p>
          <a:p>
            <a:pPr algn="l"/>
            <a:r>
              <a:rPr lang="nn-NO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nn-NO" altLang="ko-KR" sz="1050" dirty="0">
                <a:solidFill>
                  <a:srgbClr val="6A3E3E"/>
                </a:solidFill>
                <a:latin typeface="Consolas" panose="020B0609020204030204" pitchFamily="49" charset="0"/>
              </a:rPr>
              <a:t>fileName</a:t>
            </a:r>
            <a:r>
              <a:rPr lang="nn-NO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n-NO" altLang="ko-KR" sz="1050" dirty="0">
                <a:solidFill>
                  <a:srgbClr val="6A3E3E"/>
                </a:solidFill>
                <a:latin typeface="Consolas" panose="020B0609020204030204" pitchFamily="49" charset="0"/>
              </a:rPr>
              <a:t>mr</a:t>
            </a:r>
            <a:r>
              <a:rPr lang="nn-NO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.getFilesystemName(</a:t>
            </a:r>
            <a:r>
              <a:rPr lang="nn-NO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"ofile"</a:t>
            </a:r>
            <a:r>
              <a:rPr lang="nn-NO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fileName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첨부파일이 있을 경우 파일명 변경</a:t>
            </a:r>
          </a:p>
          <a:p>
            <a:pPr algn="l"/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새로운 파일명 생성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50" dirty="0">
                <a:solidFill>
                  <a:srgbClr val="6A3E3E"/>
                </a:solidFill>
                <a:latin typeface="Consolas" panose="020B0609020204030204" pitchFamily="49" charset="0"/>
              </a:rPr>
              <a:t>now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SimpleDateFormat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yyyyMMdd_HmsS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).format(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Date());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ext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fileName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.substring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fileName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.lastIndexOf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"."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newFileName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dirty="0">
                <a:solidFill>
                  <a:srgbClr val="6A3E3E"/>
                </a:solidFill>
                <a:latin typeface="Consolas" panose="020B0609020204030204" pitchFamily="49" charset="0"/>
              </a:rPr>
              <a:t>now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ext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파일명 변경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File 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oldFile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File(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saveDirectory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File.</a:t>
            </a:r>
            <a:r>
              <a:rPr lang="en-US" altLang="ko-KR" sz="105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separator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05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fileName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File 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newFile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File(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saveDirectory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File.</a:t>
            </a:r>
            <a:r>
              <a:rPr lang="en-US" altLang="ko-KR" sz="105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separator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05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newFileName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oldFile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.renameTo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newFile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.setOfile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fileName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원래 파일 이름</a:t>
            </a:r>
          </a:p>
          <a:p>
            <a:pPr algn="l"/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.setSfile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newFileName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서버에 저장될 파일 이름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//DAO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를 통해 </a:t>
            </a:r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DB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에 게시 내용 저장</a:t>
            </a:r>
          </a:p>
          <a:p>
            <a:pPr algn="l"/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MVCBoardDAO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dao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MVCBoardDAO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dao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.insertWrite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dao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.close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성공 </a:t>
            </a:r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or 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실패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ko-KR" alt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ko-KR" alt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== 1) {</a:t>
            </a:r>
            <a:r>
              <a:rPr lang="en-US" altLang="ko-KR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글쓰기 성공 </a:t>
            </a:r>
            <a:r>
              <a:rPr lang="en-US" altLang="ko-KR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게시판으로 이동 </a:t>
            </a:r>
            <a:r>
              <a:rPr lang="en-US" altLang="ko-KR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resp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.sendRedirect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"../</a:t>
            </a:r>
            <a:r>
              <a:rPr lang="en-US" altLang="ko-KR" sz="1050" dirty="0" err="1">
                <a:solidFill>
                  <a:srgbClr val="2A00FF"/>
                </a:solidFill>
                <a:latin typeface="Consolas" panose="020B0609020204030204" pitchFamily="49" charset="0"/>
              </a:rPr>
              <a:t>mvcboard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/board.do"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); }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ko-KR" alt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altLang="ko-KR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글쓰기 실패 </a:t>
            </a:r>
            <a:r>
              <a:rPr lang="en-US" altLang="ko-KR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다시 글쓰기 페이지로 이동</a:t>
            </a:r>
            <a:r>
              <a:rPr lang="en-US" altLang="ko-KR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resp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.sendRedirect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"../</a:t>
            </a:r>
            <a:r>
              <a:rPr lang="en-US" altLang="ko-KR" sz="1050" dirty="0" err="1">
                <a:solidFill>
                  <a:srgbClr val="2A00FF"/>
                </a:solidFill>
                <a:latin typeface="Consolas" panose="020B0609020204030204" pitchFamily="49" charset="0"/>
              </a:rPr>
              <a:t>mvcboard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/write.do"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); }</a:t>
            </a:r>
            <a:endParaRPr sz="100" b="1" dirty="0"/>
          </a:p>
        </p:txBody>
      </p:sp>
      <p:pic>
        <p:nvPicPr>
          <p:cNvPr id="1272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273" name="TextBox 2"/>
          <p:cNvSpPr txBox="1"/>
          <p:nvPr/>
        </p:nvSpPr>
        <p:spPr>
          <a:xfrm>
            <a:off x="321306" y="164259"/>
            <a:ext cx="901785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ko-KR" altLang="en-US" dirty="0"/>
              <a:t>게시판 구현</a:t>
            </a:r>
            <a:r>
              <a:rPr lang="en-US" altLang="ko-KR" dirty="0"/>
              <a:t>(WriteController.java)</a:t>
            </a:r>
            <a:endParaRPr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AFB56C1F-F7A9-4948-AB22-06CF74FA06EC}"/>
              </a:ext>
            </a:extLst>
          </p:cNvPr>
          <p:cNvCxnSpPr>
            <a:cxnSpLocks/>
          </p:cNvCxnSpPr>
          <p:nvPr/>
        </p:nvCxnSpPr>
        <p:spPr>
          <a:xfrm flipV="1">
            <a:off x="2616224" y="4717915"/>
            <a:ext cx="3142550" cy="1011677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직사각형">
            <a:extLst>
              <a:ext uri="{FF2B5EF4-FFF2-40B4-BE49-F238E27FC236}">
                <a16:creationId xmlns:a16="http://schemas.microsoft.com/office/drawing/2014/main" id="{F68699FB-56DE-4270-BEE1-0CBCF61652C4}"/>
              </a:ext>
            </a:extLst>
          </p:cNvPr>
          <p:cNvSpPr/>
          <p:nvPr/>
        </p:nvSpPr>
        <p:spPr>
          <a:xfrm>
            <a:off x="5903597" y="1297460"/>
            <a:ext cx="5865779" cy="4334855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ko-KR" altLang="en-US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게시글 데이터를 받아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DB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에 추가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파일 업로드 지원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insertWrite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MVCBoardDTO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try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query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"INSERT INTO 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khmallmvcboard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 ( "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, name, title, content, 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ofile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sfile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, pass) "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 VALUES ( "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seq_board_num.NEXTVAL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,?,?,?,?,?,?)"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11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idx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는 시퀀스 사용해서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NEXTVAL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로 점차 번호 증가하게 만들었다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.</a:t>
            </a:r>
            <a:endParaRPr lang="en-US" altLang="ko-KR" sz="11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새로운 게시물을 등록 하기 위해 테이블에 데이터 추가하는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insert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문 작성</a:t>
            </a:r>
          </a:p>
          <a:p>
            <a:pPr algn="l"/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con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.prepareStatement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query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.setString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(1,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.getName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.setString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(2,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.getTitle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.setString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(3,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.getContent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nn-NO" altLang="ko-KR" sz="1100" b="1" dirty="0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nn-NO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.setString(4, </a:t>
            </a:r>
            <a:r>
              <a:rPr lang="nn-NO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nn-NO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.getOfile());</a:t>
            </a:r>
          </a:p>
          <a:p>
            <a:pPr algn="l"/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.setString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(5,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.getSfile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.setString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(6,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.getPass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.executeUpdate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(Exception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1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1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게시물 입력 중 예외 발생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.printStackTrace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sz="100" b="1" dirty="0"/>
          </a:p>
        </p:txBody>
      </p:sp>
      <p:sp>
        <p:nvSpPr>
          <p:cNvPr id="13" name="TextBox 33">
            <a:extLst>
              <a:ext uri="{FF2B5EF4-FFF2-40B4-BE49-F238E27FC236}">
                <a16:creationId xmlns:a16="http://schemas.microsoft.com/office/drawing/2014/main" id="{7CFF0761-3A4B-44C4-B5AA-253DC47F2D1F}"/>
              </a:ext>
            </a:extLst>
          </p:cNvPr>
          <p:cNvSpPr txBox="1"/>
          <p:nvPr/>
        </p:nvSpPr>
        <p:spPr>
          <a:xfrm>
            <a:off x="10299348" y="5139872"/>
            <a:ext cx="1470028" cy="492443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altLang="ko-KR" dirty="0" err="1"/>
              <a:t>MVCBoardDAO</a:t>
            </a:r>
            <a:endParaRPr lang="en-US" altLang="ko-KR" dirty="0"/>
          </a:p>
          <a:p>
            <a:r>
              <a:rPr lang="en-US" altLang="ko-KR" dirty="0" err="1"/>
              <a:t>insertWrite</a:t>
            </a:r>
            <a:r>
              <a:rPr lang="en-US" altLang="ko-KR" dirty="0"/>
              <a:t> </a:t>
            </a:r>
            <a:r>
              <a:rPr lang="ko-KR" altLang="en-US" dirty="0"/>
              <a:t>메소드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59572790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부제목 2"/>
          <p:cNvSpPr txBox="1"/>
          <p:nvPr/>
        </p:nvSpPr>
        <p:spPr>
          <a:xfrm>
            <a:off x="45720" y="958870"/>
            <a:ext cx="12063033" cy="1441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 err="1"/>
              <a:t>writeController</a:t>
            </a:r>
            <a:r>
              <a:rPr lang="ko-KR" altLang="en-US" dirty="0"/>
              <a:t>로 게시판에 게시글 등록 구현한 화면 </a:t>
            </a:r>
            <a:endParaRPr lang="en-US" altLang="ko-KR" dirty="0"/>
          </a:p>
        </p:txBody>
      </p:sp>
      <p:pic>
        <p:nvPicPr>
          <p:cNvPr id="1272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273" name="TextBox 2"/>
          <p:cNvSpPr txBox="1"/>
          <p:nvPr/>
        </p:nvSpPr>
        <p:spPr>
          <a:xfrm>
            <a:off x="321306" y="164259"/>
            <a:ext cx="901785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ko-KR" altLang="en-US" dirty="0"/>
              <a:t>게시판 구현</a:t>
            </a:r>
            <a:r>
              <a:rPr lang="en-US" altLang="ko-KR" dirty="0"/>
              <a:t>(WriteController.java)</a:t>
            </a:r>
            <a:endParaRPr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C627D80-9135-4D39-BF34-419F5A5105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7" y="1498059"/>
            <a:ext cx="5128704" cy="519568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F2A095E-E2A8-4359-BF1F-5AE4CFD8F2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249" y="2173871"/>
            <a:ext cx="6619751" cy="102878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ED201436-C378-4CA6-8F4F-AC1BE89CF50A}"/>
              </a:ext>
            </a:extLst>
          </p:cNvPr>
          <p:cNvSpPr/>
          <p:nvPr/>
        </p:nvSpPr>
        <p:spPr>
          <a:xfrm>
            <a:off x="5408579" y="3429000"/>
            <a:ext cx="379378" cy="432881"/>
          </a:xfrm>
          <a:prstGeom prst="rightArrow">
            <a:avLst/>
          </a:prstGeom>
          <a:solidFill>
            <a:srgbClr val="FFC000"/>
          </a:solidFill>
          <a:ln w="127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978271-AD23-47FB-AB42-2027F032E7B2}"/>
              </a:ext>
            </a:extLst>
          </p:cNvPr>
          <p:cNvSpPr txBox="1"/>
          <p:nvPr/>
        </p:nvSpPr>
        <p:spPr>
          <a:xfrm>
            <a:off x="6031150" y="3615129"/>
            <a:ext cx="3764604" cy="646329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작성하기 누르면 해당 게시물</a:t>
            </a:r>
            <a:endParaRPr kumimoji="0" lang="en-US" altLang="ko-KR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b="1" dirty="0"/>
              <a:t>게시판에 정상적으로 등록 됨</a:t>
            </a:r>
            <a:r>
              <a:rPr lang="en-US" altLang="ko-KR" b="1" dirty="0"/>
              <a:t>.</a:t>
            </a:r>
            <a:endParaRPr kumimoji="0" lang="ko-KR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2322244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부제목 2"/>
          <p:cNvSpPr txBox="1"/>
          <p:nvPr/>
        </p:nvSpPr>
        <p:spPr>
          <a:xfrm>
            <a:off x="45720" y="958870"/>
            <a:ext cx="12063033" cy="1441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게시판 상세보기 </a:t>
            </a:r>
            <a:r>
              <a:rPr lang="en-US" altLang="ko-KR" dirty="0"/>
              <a:t>(</a:t>
            </a:r>
            <a:r>
              <a:rPr lang="en-US" altLang="ko-KR" dirty="0" err="1"/>
              <a:t>board_view.jsp</a:t>
            </a:r>
            <a:r>
              <a:rPr lang="en-US" altLang="ko-KR" dirty="0"/>
              <a:t>)</a:t>
            </a:r>
          </a:p>
        </p:txBody>
      </p:sp>
      <p:sp>
        <p:nvSpPr>
          <p:cNvPr id="1267" name="직사각형"/>
          <p:cNvSpPr/>
          <p:nvPr/>
        </p:nvSpPr>
        <p:spPr>
          <a:xfrm>
            <a:off x="0" y="1253504"/>
            <a:ext cx="11460718" cy="5604496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"form-group"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z-index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50" b="1" i="1" dirty="0">
                <a:solidFill>
                  <a:srgbClr val="2A00E1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;"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</a:t>
            </a:r>
            <a:r>
              <a:rPr lang="en-US" altLang="ko-KR" sz="1050" b="1" dirty="0" err="1">
                <a:solidFill>
                  <a:srgbClr val="3F5FBF"/>
                </a:solidFill>
                <a:latin typeface="Consolas" panose="020B0609020204030204" pitchFamily="49" charset="0"/>
              </a:rPr>
              <a:t>board_writer_name</a:t>
            </a:r>
            <a:r>
              <a:rPr lang="ko-KR" altLang="en-US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으로 두 태그를 결합</a:t>
            </a:r>
            <a:r>
              <a:rPr lang="en-US" altLang="ko-KR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&lt;!--disabled : </a:t>
            </a:r>
            <a:r>
              <a:rPr lang="ko-KR" altLang="en-US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해당 태그의 값을 입력하거나 변경할 수 없음</a:t>
            </a:r>
            <a:r>
              <a:rPr lang="en-US" altLang="ko-KR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label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board_writer_name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작성자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i="1" dirty="0">
                <a:solidFill>
                  <a:srgbClr val="3F7F7F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</a:t>
            </a:r>
            <a:r>
              <a:rPr lang="ko-KR" altLang="en-US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상세보기 항목으로 입력 값을 고칠 수 없게  </a:t>
            </a:r>
            <a:r>
              <a:rPr lang="en-US" altLang="ko-KR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disabled</a:t>
            </a:r>
            <a:r>
              <a:rPr lang="ko-KR" altLang="en-US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로 처리돼 있다</a:t>
            </a:r>
            <a:r>
              <a:rPr lang="en-US" altLang="ko-KR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.</a:t>
            </a:r>
            <a:r>
              <a:rPr lang="ko-KR" altLang="en-US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 해당 게시물의 </a:t>
            </a:r>
            <a:r>
              <a:rPr lang="en-US" altLang="ko-KR" sz="1050" b="1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dto</a:t>
            </a:r>
            <a:r>
              <a:rPr lang="ko-KR" altLang="en-US" sz="105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의 저장된 값을 불러와 태그에 </a:t>
            </a:r>
            <a:r>
              <a:rPr lang="en-US" altLang="ko-KR" sz="105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value</a:t>
            </a:r>
            <a:r>
              <a:rPr lang="ko-KR" altLang="en-US" sz="105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에 저장</a:t>
            </a:r>
            <a:r>
              <a:rPr lang="en-US" altLang="ko-KR" sz="1050" b="1" u="sng" dirty="0">
                <a:solidFill>
                  <a:srgbClr val="3F5FBF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endParaRPr lang="en-US" altLang="ko-KR" sz="1050" b="1" u="sng" dirty="0">
              <a:solidFill>
                <a:srgbClr val="3F5FB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＂text＂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＂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board_writer_name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＂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＂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board_writer_name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＂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＂form-control＂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 ${ dto.name }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disabled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＂disabled＂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label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board_date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작성날짜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i="1" dirty="0">
                <a:solidFill>
                  <a:srgbClr val="3F7F7F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"text"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board_date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board_date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"form-control"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=${ </a:t>
            </a:r>
            <a:r>
              <a:rPr lang="en-US" altLang="ko-KR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dto.postdate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}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disabled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"disabled"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label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board_subject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제목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i="1" dirty="0">
                <a:solidFill>
                  <a:srgbClr val="3F7F7F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"text"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board_subject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board_subject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"form-control"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=${ </a:t>
            </a:r>
            <a:r>
              <a:rPr lang="en-US" altLang="ko-KR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dto.title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}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disabled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"disabled"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label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board_content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내용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i="1" dirty="0">
                <a:solidFill>
                  <a:srgbClr val="3F7F7F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textarea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board_content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board_content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"form-control"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rows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"10"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050" b="1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resize</a:t>
            </a:r>
            <a:r>
              <a:rPr lang="en-US" altLang="ko-KR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50" b="1" i="1" dirty="0" err="1">
                <a:solidFill>
                  <a:srgbClr val="2A00E1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disabled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"disabled"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dto.content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textarea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label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board_file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첨부 파일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i="1" dirty="0">
                <a:solidFill>
                  <a:srgbClr val="3F7F7F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c:if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test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050" b="1" i="1" dirty="0">
                <a:solidFill>
                  <a:srgbClr val="7F0055"/>
                </a:solidFill>
                <a:latin typeface="Consolas" panose="020B0609020204030204" pitchFamily="49" charset="0"/>
              </a:rPr>
              <a:t>not empty </a:t>
            </a:r>
            <a:r>
              <a:rPr lang="en-US" altLang="ko-KR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dto.ofile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dto.ofile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a </a:t>
            </a:r>
            <a:r>
              <a:rPr lang="en-US" altLang="ko-KR" sz="1050" b="1" dirty="0" err="1">
                <a:solidFill>
                  <a:srgbClr val="7F007F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"../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mvcboard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download.do?ofile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dto.ofile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sfile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dto.sfile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dto.idx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ko-KR" alt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다운로드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 &lt;/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다운로드 선택 시 </a:t>
            </a:r>
            <a:r>
              <a:rPr lang="en-US" altLang="ko-KR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download.do </a:t>
            </a:r>
            <a:r>
              <a:rPr lang="ko-KR" altLang="en-US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경로로 접근하여 </a:t>
            </a:r>
            <a:r>
              <a:rPr lang="en-US" altLang="ko-KR" sz="1050" b="1" dirty="0" err="1">
                <a:solidFill>
                  <a:srgbClr val="3F5FBF"/>
                </a:solidFill>
                <a:latin typeface="Consolas" panose="020B0609020204030204" pitchFamily="49" charset="0"/>
              </a:rPr>
              <a:t>DownloadCotroller</a:t>
            </a:r>
            <a:r>
              <a:rPr lang="en-US" altLang="ko-KR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실행 해당 파일을 다운받는다</a:t>
            </a:r>
            <a:r>
              <a:rPr lang="en-US" altLang="ko-KR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. --&gt;</a:t>
            </a:r>
            <a:endParaRPr lang="en-US" altLang="ko-KR" sz="1050" b="1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c:if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label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board_download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다운로드 수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i="1" dirty="0">
                <a:solidFill>
                  <a:srgbClr val="3F7F7F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"text"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board_download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board_download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"form-control"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=${ </a:t>
            </a:r>
            <a:r>
              <a:rPr lang="en-US" altLang="ko-KR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dto.downcount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}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disabled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"disabled"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"text-right"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</a:t>
            </a:r>
            <a:r>
              <a:rPr lang="en-US" altLang="ko-KR" sz="1050" b="1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05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05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-primary, </a:t>
            </a:r>
            <a:r>
              <a:rPr lang="en-US" altLang="ko-KR" sz="1050" b="1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05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05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-info, </a:t>
            </a:r>
            <a:r>
              <a:rPr lang="en-US" altLang="ko-KR" sz="1050" b="1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05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05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-danger </a:t>
            </a:r>
            <a:r>
              <a:rPr lang="ko-KR" altLang="en-US" sz="105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모두 버튼 스타일 클래스</a:t>
            </a:r>
            <a:r>
              <a:rPr lang="en-US" altLang="ko-KR" sz="105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"button" 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-primary"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location.href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='../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mvcboard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/board.do';"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목록보기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"button"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-info"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location.href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='../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mvcboard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pass.do?mode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edit&amp;idx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param.idx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';"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수정하기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050" dirty="0">
                <a:solidFill>
                  <a:srgbClr val="3F5FBF"/>
                </a:solidFill>
                <a:latin typeface="Consolas" panose="020B0609020204030204" pitchFamily="49" charset="0"/>
              </a:rPr>
              <a:t>비밀번호 입력 후  </a:t>
            </a:r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parameter mode</a:t>
            </a:r>
            <a:r>
              <a:rPr lang="ko-KR" altLang="en-US" sz="1050" dirty="0">
                <a:solidFill>
                  <a:srgbClr val="3F5FBF"/>
                </a:solidFill>
                <a:latin typeface="Consolas" panose="020B0609020204030204" pitchFamily="49" charset="0"/>
              </a:rPr>
              <a:t>에 </a:t>
            </a:r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edit </a:t>
            </a:r>
            <a:r>
              <a:rPr lang="ko-KR" altLang="en-US" sz="1050" dirty="0">
                <a:solidFill>
                  <a:srgbClr val="3F5FBF"/>
                </a:solidFill>
                <a:latin typeface="Consolas" panose="020B0609020204030204" pitchFamily="49" charset="0"/>
              </a:rPr>
              <a:t>삽입 후 수정 페이지로 이동 </a:t>
            </a:r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"button"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-danger"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location.href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='../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mvcboard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pass.do?mode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delete&amp;idx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param.idx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';"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삭제하기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050" dirty="0">
                <a:solidFill>
                  <a:srgbClr val="3F5FBF"/>
                </a:solidFill>
                <a:latin typeface="Consolas" panose="020B0609020204030204" pitchFamily="49" charset="0"/>
              </a:rPr>
              <a:t>비밀번호 입력 후 </a:t>
            </a:r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parameter mode</a:t>
            </a:r>
            <a:r>
              <a:rPr lang="ko-KR" altLang="en-US" sz="1050" dirty="0">
                <a:solidFill>
                  <a:srgbClr val="3F5FBF"/>
                </a:solidFill>
                <a:latin typeface="Consolas" panose="020B0609020204030204" pitchFamily="49" charset="0"/>
              </a:rPr>
              <a:t>에 </a:t>
            </a:r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delete </a:t>
            </a:r>
            <a:r>
              <a:rPr lang="ko-KR" altLang="en-US" sz="1050" dirty="0">
                <a:solidFill>
                  <a:srgbClr val="3F5FBF"/>
                </a:solidFill>
                <a:latin typeface="Consolas" panose="020B0609020204030204" pitchFamily="49" charset="0"/>
              </a:rPr>
              <a:t>삽입 후  삭제 페이지로 이동 </a:t>
            </a:r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sz="100" b="1" dirty="0"/>
          </a:p>
        </p:txBody>
      </p:sp>
      <p:pic>
        <p:nvPicPr>
          <p:cNvPr id="1272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273" name="TextBox 2"/>
          <p:cNvSpPr txBox="1"/>
          <p:nvPr/>
        </p:nvSpPr>
        <p:spPr>
          <a:xfrm>
            <a:off x="321306" y="164259"/>
            <a:ext cx="805124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ko-KR" altLang="en-US" dirty="0"/>
              <a:t>게시판 구현</a:t>
            </a:r>
            <a:r>
              <a:rPr lang="en-US" altLang="ko-KR" dirty="0"/>
              <a:t>(</a:t>
            </a:r>
            <a:r>
              <a:rPr lang="en-US" altLang="ko-KR" dirty="0" err="1"/>
              <a:t>board_view.jsp</a:t>
            </a:r>
            <a:r>
              <a:rPr lang="en-US" altLang="ko-KR" dirty="0"/>
              <a:t>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985504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부제목 2"/>
          <p:cNvSpPr txBox="1"/>
          <p:nvPr/>
        </p:nvSpPr>
        <p:spPr>
          <a:xfrm>
            <a:off x="0" y="958870"/>
            <a:ext cx="12063033" cy="1441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게시판 상세 보기 화면 </a:t>
            </a:r>
            <a:endParaRPr lang="en-US" altLang="ko-KR" dirty="0"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lang="en-US" altLang="ko-KR" dirty="0"/>
          </a:p>
        </p:txBody>
      </p:sp>
      <p:pic>
        <p:nvPicPr>
          <p:cNvPr id="1272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273" name="TextBox 2"/>
          <p:cNvSpPr txBox="1"/>
          <p:nvPr/>
        </p:nvSpPr>
        <p:spPr>
          <a:xfrm>
            <a:off x="321306" y="164259"/>
            <a:ext cx="8884803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ko-KR" altLang="en-US" dirty="0"/>
              <a:t>게시판 구현</a:t>
            </a:r>
            <a:r>
              <a:rPr lang="en-US" altLang="ko-KR" dirty="0"/>
              <a:t>(ViewController.java)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ABC2A6-A0BD-4B0B-8603-F736FF86D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" y="2732727"/>
            <a:ext cx="5340496" cy="85677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BB7E0B4-8D3C-45F1-82F9-14B6850B3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617" y="1102184"/>
            <a:ext cx="5021037" cy="525970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35E4591B-0A3B-4815-9239-728C588D2F75}"/>
              </a:ext>
            </a:extLst>
          </p:cNvPr>
          <p:cNvSpPr/>
          <p:nvPr/>
        </p:nvSpPr>
        <p:spPr>
          <a:xfrm>
            <a:off x="437745" y="3132306"/>
            <a:ext cx="894944" cy="408562"/>
          </a:xfrm>
          <a:prstGeom prst="frame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1313592F-68AC-47F1-AB87-8E4BF84F0A10}"/>
              </a:ext>
            </a:extLst>
          </p:cNvPr>
          <p:cNvSpPr/>
          <p:nvPr/>
        </p:nvSpPr>
        <p:spPr>
          <a:xfrm>
            <a:off x="5904689" y="2908570"/>
            <a:ext cx="564205" cy="520430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534794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부제목 2"/>
          <p:cNvSpPr txBox="1"/>
          <p:nvPr/>
        </p:nvSpPr>
        <p:spPr>
          <a:xfrm>
            <a:off x="45720" y="958870"/>
            <a:ext cx="12063033" cy="1441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게시글 수정 </a:t>
            </a:r>
            <a:r>
              <a:rPr lang="en-US" altLang="ko-KR" dirty="0"/>
              <a:t>(</a:t>
            </a:r>
            <a:r>
              <a:rPr lang="en-US" altLang="ko-KR" dirty="0" err="1"/>
              <a:t>board_edit.jsp</a:t>
            </a:r>
            <a:r>
              <a:rPr lang="en-US" altLang="ko-KR" dirty="0"/>
              <a:t>)</a:t>
            </a:r>
          </a:p>
        </p:txBody>
      </p:sp>
      <p:sp>
        <p:nvSpPr>
          <p:cNvPr id="1267" name="직사각형"/>
          <p:cNvSpPr/>
          <p:nvPr/>
        </p:nvSpPr>
        <p:spPr>
          <a:xfrm>
            <a:off x="0" y="1253504"/>
            <a:ext cx="11460718" cy="5604496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&lt;%-- submit </a:t>
            </a:r>
            <a:r>
              <a:rPr lang="ko-KR" altLang="en-US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시 게시물의 입력 요소가 모두 작성 됐는지 여부 검증 후 </a:t>
            </a:r>
            <a:r>
              <a:rPr lang="en-US" altLang="ko-KR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EditController.java </a:t>
            </a:r>
            <a:r>
              <a:rPr lang="ko-KR" altLang="en-US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페이지 요청 </a:t>
            </a:r>
            <a:r>
              <a:rPr lang="en-US" altLang="ko-KR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--%&gt;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form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action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"../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mvcboard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/edit.do"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writeFrm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method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"post" </a:t>
            </a:r>
            <a:r>
              <a:rPr lang="en-US" altLang="ko-KR" sz="1050" b="1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enctype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"multipart/form-data" </a:t>
            </a:r>
            <a:r>
              <a:rPr lang="en-US" altLang="ko-KR" sz="1050" b="1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onsubmit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"return 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validateForm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(this);"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ko-KR" alt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&lt;%-- </a:t>
            </a:r>
            <a:r>
              <a:rPr lang="ko-KR" altLang="en-US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전달 받은 요청 객체의 </a:t>
            </a:r>
            <a:r>
              <a:rPr lang="en-US" altLang="ko-KR" sz="1050" b="1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5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05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객체에서 각 요소를 가져와 출력 </a:t>
            </a:r>
            <a:r>
              <a:rPr lang="en-US" altLang="ko-KR" sz="105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--%&gt;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"hidden"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dto.idx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"hidden"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prevOfile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dto.ofile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"hidden"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prevSfile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dto.sfile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"hidden"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"name"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${ dto.name }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</a:t>
            </a:r>
            <a:r>
              <a:rPr lang="en-US" altLang="ko-KR" sz="1050" b="1" dirty="0" err="1">
                <a:solidFill>
                  <a:srgbClr val="3F5FBF"/>
                </a:solidFill>
                <a:latin typeface="Consolas" panose="020B0609020204030204" pitchFamily="49" charset="0"/>
              </a:rPr>
              <a:t>board_writer_name</a:t>
            </a:r>
            <a:r>
              <a:rPr lang="ko-KR" altLang="en-US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으로 두 태그를 결합</a:t>
            </a:r>
            <a:r>
              <a:rPr lang="en-US" altLang="ko-KR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&lt;!--disabled : </a:t>
            </a:r>
            <a:r>
              <a:rPr lang="ko-KR" altLang="en-US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해당 태그의 값을 입력하거나 변경할 수 없음</a:t>
            </a:r>
            <a:r>
              <a:rPr lang="en-US" altLang="ko-KR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label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board_writer_name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작성자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i="1" dirty="0">
                <a:solidFill>
                  <a:srgbClr val="3F7F7F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"text"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board_writer_name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board_writer_name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"form-control"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${ dto.name }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disabled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"disabled"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label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board_date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작성날짜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i="1" dirty="0">
                <a:solidFill>
                  <a:srgbClr val="3F7F7F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"text"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board_date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board_date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"form-control"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dto.postdate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disabled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"disabled"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label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board_subject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제목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i="1" dirty="0">
                <a:solidFill>
                  <a:srgbClr val="3F7F7F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"text"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board_subject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board_subject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"form-control"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dto.title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label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board_content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내용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i="1" dirty="0">
                <a:solidFill>
                  <a:srgbClr val="3F7F7F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textarea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board_content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board_content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"form-control"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rows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"10"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050" b="1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resize</a:t>
            </a:r>
            <a:r>
              <a:rPr lang="en-US" altLang="ko-KR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50" b="1" i="1" dirty="0" err="1">
                <a:solidFill>
                  <a:srgbClr val="2A00E1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dto.content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textarea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label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board_file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첨부 파일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i="1" dirty="0">
                <a:solidFill>
                  <a:srgbClr val="3F7F7F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"file"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prevOfile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&lt;!--text-right : </a:t>
            </a:r>
            <a:r>
              <a:rPr lang="ko-KR" altLang="en-US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태그 요소 우측 정렬</a:t>
            </a:r>
            <a:r>
              <a:rPr lang="en-US" altLang="ko-KR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"text-right"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&lt;!--submit</a:t>
            </a:r>
            <a:r>
              <a:rPr lang="ko-KR" altLang="en-US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로 지정된 페이지로 정보 전송</a:t>
            </a:r>
            <a:r>
              <a:rPr lang="en-US" altLang="ko-KR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"submit"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-primary"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수정완료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"reset"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 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-warning"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RESET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"button"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 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-info"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location.href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='./board.do';"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목록 바로가기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form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sz="100" b="1" dirty="0"/>
          </a:p>
        </p:txBody>
      </p:sp>
      <p:pic>
        <p:nvPicPr>
          <p:cNvPr id="1272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273" name="TextBox 2"/>
          <p:cNvSpPr txBox="1"/>
          <p:nvPr/>
        </p:nvSpPr>
        <p:spPr>
          <a:xfrm>
            <a:off x="321306" y="164259"/>
            <a:ext cx="7908573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ko-KR" altLang="en-US" dirty="0"/>
              <a:t>게시판 구현</a:t>
            </a:r>
            <a:r>
              <a:rPr lang="en-US" altLang="ko-KR" dirty="0"/>
              <a:t>(</a:t>
            </a:r>
            <a:r>
              <a:rPr lang="en-US" altLang="ko-KR" dirty="0" err="1"/>
              <a:t>board_edit.jsp</a:t>
            </a:r>
            <a:r>
              <a:rPr lang="en-US" altLang="ko-KR" dirty="0"/>
              <a:t>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2356692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부제목 2"/>
          <p:cNvSpPr txBox="1"/>
          <p:nvPr/>
        </p:nvSpPr>
        <p:spPr>
          <a:xfrm>
            <a:off x="0" y="958870"/>
            <a:ext cx="12063033" cy="1441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EditController.java</a:t>
            </a:r>
            <a:r>
              <a:rPr lang="ko-KR" altLang="en-US" dirty="0"/>
              <a:t> 게시글 수정</a:t>
            </a:r>
            <a:r>
              <a:rPr lang="en-US" altLang="ko-KR" dirty="0"/>
              <a:t> </a:t>
            </a:r>
            <a:r>
              <a:rPr lang="en-US" altLang="ko-KR" dirty="0" err="1"/>
              <a:t>WriteController</a:t>
            </a:r>
            <a:r>
              <a:rPr lang="ko-KR" altLang="en-US" dirty="0"/>
              <a:t>와 파일 업로드 처리 코드는 같음</a:t>
            </a:r>
            <a:endParaRPr lang="en-US" altLang="ko-KR" dirty="0"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lang="en-US" altLang="ko-KR" dirty="0"/>
          </a:p>
        </p:txBody>
      </p:sp>
      <p:pic>
        <p:nvPicPr>
          <p:cNvPr id="1272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273" name="TextBox 2"/>
          <p:cNvSpPr txBox="1"/>
          <p:nvPr/>
        </p:nvSpPr>
        <p:spPr>
          <a:xfrm>
            <a:off x="321306" y="164259"/>
            <a:ext cx="868603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ko-KR" altLang="en-US" dirty="0"/>
              <a:t>게시판 구현</a:t>
            </a:r>
            <a:r>
              <a:rPr lang="en-US" altLang="ko-KR" dirty="0"/>
              <a:t>(EditController.java)</a:t>
            </a:r>
            <a:endParaRPr dirty="0"/>
          </a:p>
        </p:txBody>
      </p:sp>
      <p:sp>
        <p:nvSpPr>
          <p:cNvPr id="10" name="직사각형">
            <a:extLst>
              <a:ext uri="{FF2B5EF4-FFF2-40B4-BE49-F238E27FC236}">
                <a16:creationId xmlns:a16="http://schemas.microsoft.com/office/drawing/2014/main" id="{F68699FB-56DE-4270-BEE1-0CBCF61652C4}"/>
              </a:ext>
            </a:extLst>
          </p:cNvPr>
          <p:cNvSpPr/>
          <p:nvPr/>
        </p:nvSpPr>
        <p:spPr>
          <a:xfrm>
            <a:off x="6074446" y="1251936"/>
            <a:ext cx="5865779" cy="4647193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게시글 데이터를 받아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DB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에 저장되어 있던 내용을 갱신함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파일 업로드 지원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updatePost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MVCBoardDTO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=0;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try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쿼리문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 템플릿 준비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query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"UPDATE 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khmallmvcboard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 SET title=?, name=?, content=?, 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ofile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=?, 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sfile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=? "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 WHERE 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=? and pass=?"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쿼리문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 준비</a:t>
            </a:r>
          </a:p>
          <a:p>
            <a:pPr algn="l"/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con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.prepareStatement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query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.setString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(1,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.getTitle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.setString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(2,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.getName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.setString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(3,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.getContent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nn-NO" altLang="ko-KR" sz="1100" b="1" dirty="0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nn-NO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.setString(4, </a:t>
            </a:r>
            <a:r>
              <a:rPr lang="nn-NO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nn-NO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.getOfile());</a:t>
            </a:r>
          </a:p>
          <a:p>
            <a:pPr algn="l"/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.setString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(5,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.getSfile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.setString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(6,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.getIdx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.setString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(7,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.getPass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algn="l"/>
            <a:endParaRPr lang="ko-KR" altLang="en-US" sz="11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쿼리문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 실행</a:t>
            </a:r>
          </a:p>
          <a:p>
            <a:pPr algn="l"/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.executeUpdate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(Exception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1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1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게시물 수정 중 예외 발생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.printStackTrace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sz="100" b="1" dirty="0"/>
          </a:p>
        </p:txBody>
      </p:sp>
      <p:sp>
        <p:nvSpPr>
          <p:cNvPr id="14" name="직사각형">
            <a:extLst>
              <a:ext uri="{FF2B5EF4-FFF2-40B4-BE49-F238E27FC236}">
                <a16:creationId xmlns:a16="http://schemas.microsoft.com/office/drawing/2014/main" id="{5C817684-86D4-4AA8-96EA-56793098C57C}"/>
              </a:ext>
            </a:extLst>
          </p:cNvPr>
          <p:cNvSpPr/>
          <p:nvPr/>
        </p:nvSpPr>
        <p:spPr>
          <a:xfrm>
            <a:off x="0" y="1215339"/>
            <a:ext cx="5525311" cy="5643549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수정 내용을 매개변수에서 얻어 옴</a:t>
            </a: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mr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.getParameter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prevOfile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mr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.getParameter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prevOfile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prevSfile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mr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.getParameter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prevSfile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ko-KR" altLang="en-US" sz="10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mr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.getParameter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"name"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mr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.getParameter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board_subject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mr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.getParameter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board_content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ko-KR" altLang="en-US" sz="1000" b="1" dirty="0">
              <a:latin typeface="Consolas" panose="020B0609020204030204" pitchFamily="49" charset="0"/>
            </a:endParaRPr>
          </a:p>
          <a:p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HttpSession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session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.getSession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비밀번호는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session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에서 가져옴</a:t>
            </a:r>
            <a:endParaRPr lang="en-US" altLang="ko-KR" sz="1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pass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(String)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session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.getAttribute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"pass"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MVCBoardDTO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MVCBoardDTO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.setIdx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.setName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.setTitle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.setContent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.setPass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pass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ko-KR" altLang="en-US" sz="10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원본 파일명과 저장된 파일 이름 설정</a:t>
            </a:r>
          </a:p>
          <a:p>
            <a:pPr algn="l"/>
            <a:r>
              <a:rPr lang="nn-NO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nn-NO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fileName</a:t>
            </a:r>
            <a:r>
              <a:rPr lang="nn-NO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n-NO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mr</a:t>
            </a:r>
            <a:r>
              <a:rPr lang="nn-NO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.getFilesystemName(</a:t>
            </a:r>
            <a:r>
              <a:rPr lang="nn-NO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"ofile"</a:t>
            </a:r>
            <a:r>
              <a:rPr lang="nn-NO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fileName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첨부 파일이 있을 경우 파일명 변경</a:t>
            </a: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now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SimpleDateFormat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yyyyMMdd_HmsS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).format(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Date());</a:t>
            </a: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ext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fileName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.substring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fileName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.lastIndexOf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"."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newFileName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now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ext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ko-KR" altLang="en-US" sz="10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File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oldFile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File(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saveDirectory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File.</a:t>
            </a:r>
            <a:r>
              <a:rPr lang="en-US" altLang="ko-KR" sz="10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separator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0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fileName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File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newFile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File(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saveDirectory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File.</a:t>
            </a:r>
            <a:r>
              <a:rPr lang="en-US" altLang="ko-KR" sz="10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separator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0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newFileName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oldFile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.renameTo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newFile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ko-KR" altLang="en-US" sz="10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.setOfile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fileName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원래 파일 이름</a:t>
            </a:r>
          </a:p>
          <a:p>
            <a:pPr algn="l"/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.setSfile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newFileName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서버에 저장될 파일 이름</a:t>
            </a:r>
            <a:endParaRPr lang="ko-KR" altLang="en-US" sz="1000" b="1" dirty="0">
              <a:latin typeface="Consolas" panose="020B0609020204030204" pitchFamily="49" charset="0"/>
            </a:endParaRPr>
          </a:p>
          <a:p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FileUtil.</a:t>
            </a:r>
            <a:r>
              <a:rPr lang="en-US" altLang="ko-KR" sz="1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deleteFile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"/Uploads"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prevSfile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 //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기존 파일 삭제</a:t>
            </a:r>
            <a:endParaRPr lang="en-US" altLang="ko-KR" sz="1000" b="1" i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첨부 파일이 없으면 기존 이름 유지</a:t>
            </a:r>
          </a:p>
          <a:p>
            <a:pPr algn="l"/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.setOfile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prevOfile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.setSfile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prevSfile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 }</a:t>
            </a:r>
          </a:p>
          <a:p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MVCBoardDAO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dao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MVCBoardDAO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//DB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에 수정 내용 반영</a:t>
            </a:r>
            <a:endParaRPr lang="en-US" altLang="ko-KR" sz="1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dao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.updatePost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dao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.close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== 1) {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수정 성공</a:t>
            </a:r>
          </a:p>
          <a:p>
            <a:pPr algn="l"/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session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.removeAttribute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"pass"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resp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.sendRedirect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"../</a:t>
            </a:r>
            <a:r>
              <a:rPr lang="en-US" altLang="ko-KR" sz="10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mvcboard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view.do?idx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수정 실패</a:t>
            </a:r>
          </a:p>
          <a:p>
            <a:pPr algn="l"/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JSFunction.</a:t>
            </a:r>
            <a:r>
              <a:rPr lang="en-US" altLang="ko-KR" sz="1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alertLocation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resp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비밀번호 검증을 다시 진행해주세요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"../</a:t>
            </a:r>
            <a:r>
              <a:rPr lang="en-US" altLang="ko-KR" sz="10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mvcboard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view.do?idx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sz="100" b="1" dirty="0"/>
          </a:p>
        </p:txBody>
      </p:sp>
      <p:sp>
        <p:nvSpPr>
          <p:cNvPr id="13" name="TextBox 33">
            <a:extLst>
              <a:ext uri="{FF2B5EF4-FFF2-40B4-BE49-F238E27FC236}">
                <a16:creationId xmlns:a16="http://schemas.microsoft.com/office/drawing/2014/main" id="{7CFF0761-3A4B-44C4-B5AA-253DC47F2D1F}"/>
              </a:ext>
            </a:extLst>
          </p:cNvPr>
          <p:cNvSpPr txBox="1"/>
          <p:nvPr/>
        </p:nvSpPr>
        <p:spPr>
          <a:xfrm>
            <a:off x="5168524" y="7461330"/>
            <a:ext cx="1470028" cy="492443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altLang="ko-KR" dirty="0" err="1"/>
              <a:t>MVCBoardDAO</a:t>
            </a:r>
            <a:endParaRPr lang="en-US" altLang="ko-KR" dirty="0"/>
          </a:p>
          <a:p>
            <a:r>
              <a:rPr lang="en-US" altLang="ko-KR" dirty="0" err="1"/>
              <a:t>selectView</a:t>
            </a:r>
            <a:r>
              <a:rPr lang="en-US" altLang="ko-KR" dirty="0"/>
              <a:t> </a:t>
            </a:r>
            <a:r>
              <a:rPr lang="ko-KR" altLang="en-US" dirty="0"/>
              <a:t>메소드</a:t>
            </a:r>
            <a:endParaRPr lang="en-US" altLang="ko-KR" dirty="0"/>
          </a:p>
        </p:txBody>
      </p:sp>
      <p:sp>
        <p:nvSpPr>
          <p:cNvPr id="24" name="TextBox 33">
            <a:extLst>
              <a:ext uri="{FF2B5EF4-FFF2-40B4-BE49-F238E27FC236}">
                <a16:creationId xmlns:a16="http://schemas.microsoft.com/office/drawing/2014/main" id="{4FE2DE2C-3203-4CCC-8AB9-28F5287F08E7}"/>
              </a:ext>
            </a:extLst>
          </p:cNvPr>
          <p:cNvSpPr txBox="1"/>
          <p:nvPr/>
        </p:nvSpPr>
        <p:spPr>
          <a:xfrm>
            <a:off x="10341230" y="5406686"/>
            <a:ext cx="1598995" cy="492443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altLang="ko-KR" dirty="0" err="1"/>
              <a:t>MVCBoardDAO</a:t>
            </a:r>
            <a:endParaRPr lang="en-US" altLang="ko-KR" dirty="0"/>
          </a:p>
          <a:p>
            <a:r>
              <a:rPr lang="en-US" altLang="ko-KR" dirty="0" err="1"/>
              <a:t>UpdatePost</a:t>
            </a:r>
            <a:r>
              <a:rPr lang="en-US" altLang="ko-KR" dirty="0"/>
              <a:t> </a:t>
            </a:r>
            <a:r>
              <a:rPr lang="ko-KR" altLang="en-US" dirty="0"/>
              <a:t>메소드</a:t>
            </a:r>
            <a:endParaRPr lang="en-US" altLang="ko-KR" dirty="0"/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8414D8FC-3469-4ACD-8C93-2372F37C4020}"/>
              </a:ext>
            </a:extLst>
          </p:cNvPr>
          <p:cNvSpPr/>
          <p:nvPr/>
        </p:nvSpPr>
        <p:spPr>
          <a:xfrm>
            <a:off x="904672" y="5535038"/>
            <a:ext cx="1488332" cy="194553"/>
          </a:xfrm>
          <a:prstGeom prst="frame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C1FAC50-ACFC-4A33-8CD9-AEDA67760898}"/>
              </a:ext>
            </a:extLst>
          </p:cNvPr>
          <p:cNvCxnSpPr>
            <a:stCxn id="19" idx="3"/>
          </p:cNvCxnSpPr>
          <p:nvPr/>
        </p:nvCxnSpPr>
        <p:spPr>
          <a:xfrm flipV="1">
            <a:off x="2393004" y="5406686"/>
            <a:ext cx="3702996" cy="225629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90986817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부제목 2"/>
          <p:cNvSpPr txBox="1"/>
          <p:nvPr/>
        </p:nvSpPr>
        <p:spPr>
          <a:xfrm>
            <a:off x="0" y="958870"/>
            <a:ext cx="12063033" cy="1441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게시판 수정 화면 </a:t>
            </a:r>
            <a:endParaRPr lang="en-US" altLang="ko-KR" dirty="0"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lang="en-US" altLang="ko-KR" dirty="0"/>
          </a:p>
        </p:txBody>
      </p:sp>
      <p:pic>
        <p:nvPicPr>
          <p:cNvPr id="1272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273" name="TextBox 2"/>
          <p:cNvSpPr txBox="1"/>
          <p:nvPr/>
        </p:nvSpPr>
        <p:spPr>
          <a:xfrm>
            <a:off x="321306" y="164259"/>
            <a:ext cx="868603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ko-KR" altLang="en-US" dirty="0"/>
              <a:t>게시판 구현</a:t>
            </a:r>
            <a:r>
              <a:rPr lang="en-US" altLang="ko-KR" dirty="0"/>
              <a:t>(EditController.java)</a:t>
            </a:r>
            <a:endParaRPr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1313592F-68AC-47F1-AB87-8E4BF84F0A10}"/>
              </a:ext>
            </a:extLst>
          </p:cNvPr>
          <p:cNvSpPr/>
          <p:nvPr/>
        </p:nvSpPr>
        <p:spPr>
          <a:xfrm>
            <a:off x="5531784" y="3168785"/>
            <a:ext cx="564205" cy="520430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0CA0AFC-672C-44CC-A9AD-160D00AF2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5" y="1394204"/>
            <a:ext cx="4557155" cy="490931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9B8AA37-D31B-4C02-A9C4-6BC82713BA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342" y="1306730"/>
            <a:ext cx="4549534" cy="5181619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569AB06-0505-4CF2-BC77-CB5E70579392}"/>
              </a:ext>
            </a:extLst>
          </p:cNvPr>
          <p:cNvCxnSpPr/>
          <p:nvPr/>
        </p:nvCxnSpPr>
        <p:spPr>
          <a:xfrm>
            <a:off x="924128" y="3093396"/>
            <a:ext cx="690663" cy="0"/>
          </a:xfrm>
          <a:prstGeom prst="line">
            <a:avLst/>
          </a:prstGeom>
          <a:noFill/>
          <a:ln w="381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881CCC3-16DD-4863-AB60-D9119DA40014}"/>
              </a:ext>
            </a:extLst>
          </p:cNvPr>
          <p:cNvCxnSpPr>
            <a:cxnSpLocks/>
          </p:cNvCxnSpPr>
          <p:nvPr/>
        </p:nvCxnSpPr>
        <p:spPr>
          <a:xfrm>
            <a:off x="2905328" y="3695700"/>
            <a:ext cx="402076" cy="0"/>
          </a:xfrm>
          <a:prstGeom prst="line">
            <a:avLst/>
          </a:prstGeom>
          <a:noFill/>
          <a:ln w="381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액자 12">
            <a:extLst>
              <a:ext uri="{FF2B5EF4-FFF2-40B4-BE49-F238E27FC236}">
                <a16:creationId xmlns:a16="http://schemas.microsoft.com/office/drawing/2014/main" id="{F995078E-C215-496D-A9EB-B35846948DA8}"/>
              </a:ext>
            </a:extLst>
          </p:cNvPr>
          <p:cNvSpPr/>
          <p:nvPr/>
        </p:nvSpPr>
        <p:spPr>
          <a:xfrm>
            <a:off x="1809345" y="5700409"/>
            <a:ext cx="943583" cy="437744"/>
          </a:xfrm>
          <a:prstGeom prst="frame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2630106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부제목 2"/>
          <p:cNvSpPr txBox="1"/>
          <p:nvPr/>
        </p:nvSpPr>
        <p:spPr>
          <a:xfrm>
            <a:off x="0" y="958870"/>
            <a:ext cx="12063033" cy="1441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비밀번호 검증을 하는 페이지 구현</a:t>
            </a:r>
            <a:endParaRPr lang="en-US" altLang="ko-KR" dirty="0"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lang="en-US" altLang="ko-KR" dirty="0"/>
          </a:p>
        </p:txBody>
      </p:sp>
      <p:pic>
        <p:nvPicPr>
          <p:cNvPr id="1272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273" name="TextBox 2"/>
          <p:cNvSpPr txBox="1"/>
          <p:nvPr/>
        </p:nvSpPr>
        <p:spPr>
          <a:xfrm>
            <a:off x="321306" y="164259"/>
            <a:ext cx="800315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ko-KR" altLang="en-US" dirty="0"/>
              <a:t>게시판 구현</a:t>
            </a:r>
            <a:r>
              <a:rPr lang="en-US" altLang="ko-KR" dirty="0"/>
              <a:t>(</a:t>
            </a:r>
            <a:r>
              <a:rPr lang="en-US" altLang="ko-KR" dirty="0" err="1"/>
              <a:t>board_pass.jsp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14" name="직사각형">
            <a:extLst>
              <a:ext uri="{FF2B5EF4-FFF2-40B4-BE49-F238E27FC236}">
                <a16:creationId xmlns:a16="http://schemas.microsoft.com/office/drawing/2014/main" id="{5C817684-86D4-4AA8-96EA-56793098C57C}"/>
              </a:ext>
            </a:extLst>
          </p:cNvPr>
          <p:cNvSpPr/>
          <p:nvPr/>
        </p:nvSpPr>
        <p:spPr>
          <a:xfrm>
            <a:off x="2799145" y="3264757"/>
            <a:ext cx="5525311" cy="3242534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form </a:t>
            </a:r>
            <a:r>
              <a:rPr lang="en-US" altLang="ko-KR" sz="1100" b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writeFrm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1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method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"post" </a:t>
            </a:r>
            <a:r>
              <a:rPr lang="en-US" altLang="ko-KR" sz="11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action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"../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mvcboard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/pass.do" </a:t>
            </a:r>
            <a:r>
              <a:rPr lang="en-US" altLang="ko-KR" sz="1100" b="1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onsubmit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"return 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validateForm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(this);"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10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"hidden" </a:t>
            </a:r>
            <a:r>
              <a:rPr lang="en-US" altLang="ko-KR" sz="11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1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1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param.idx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10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"hidden" </a:t>
            </a:r>
            <a:r>
              <a:rPr lang="en-US" altLang="ko-KR" sz="11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"mode" </a:t>
            </a:r>
            <a:r>
              <a:rPr lang="en-US" altLang="ko-KR" sz="11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1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param.mode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1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label </a:t>
            </a:r>
            <a:r>
              <a:rPr lang="en-US" altLang="ko-KR" sz="1100" b="1" dirty="0">
                <a:solidFill>
                  <a:srgbClr val="7F007F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board_writer_name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비밀번호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10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"password" </a:t>
            </a:r>
            <a:r>
              <a:rPr lang="en-US" altLang="ko-KR" sz="11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board_pass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1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board_pass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1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"form-control" 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1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1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"text-right"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10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"submit" </a:t>
            </a:r>
            <a:r>
              <a:rPr lang="en-US" altLang="ko-KR" sz="11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-primary"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검증하기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10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"reset" </a:t>
            </a:r>
            <a:r>
              <a:rPr lang="en-US" altLang="ko-KR" sz="11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 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-warning"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RESET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10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"button" </a:t>
            </a:r>
            <a:r>
              <a:rPr lang="en-US" altLang="ko-KR" sz="11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 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-info" </a:t>
            </a:r>
            <a:r>
              <a:rPr lang="en-US" altLang="ko-KR" sz="11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location.href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='../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mvcboard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/board.do';"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목록 바로가기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form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sz="100" b="1" dirty="0"/>
          </a:p>
        </p:txBody>
      </p:sp>
      <p:sp>
        <p:nvSpPr>
          <p:cNvPr id="13" name="TextBox 33">
            <a:extLst>
              <a:ext uri="{FF2B5EF4-FFF2-40B4-BE49-F238E27FC236}">
                <a16:creationId xmlns:a16="http://schemas.microsoft.com/office/drawing/2014/main" id="{7CFF0761-3A4B-44C4-B5AA-253DC47F2D1F}"/>
              </a:ext>
            </a:extLst>
          </p:cNvPr>
          <p:cNvSpPr txBox="1"/>
          <p:nvPr/>
        </p:nvSpPr>
        <p:spPr>
          <a:xfrm>
            <a:off x="5168524" y="7461330"/>
            <a:ext cx="1470028" cy="492443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altLang="ko-KR" dirty="0" err="1"/>
              <a:t>MVCBoardDAO</a:t>
            </a:r>
            <a:endParaRPr lang="en-US" altLang="ko-KR" dirty="0"/>
          </a:p>
          <a:p>
            <a:r>
              <a:rPr lang="en-US" altLang="ko-KR" dirty="0" err="1"/>
              <a:t>selectView</a:t>
            </a:r>
            <a:r>
              <a:rPr lang="en-US" altLang="ko-KR" dirty="0"/>
              <a:t> </a:t>
            </a:r>
            <a:r>
              <a:rPr lang="ko-KR" altLang="en-US" dirty="0"/>
              <a:t>메소드</a:t>
            </a:r>
            <a:endParaRPr lang="en-US" altLang="ko-KR" dirty="0"/>
          </a:p>
        </p:txBody>
      </p:sp>
      <p:sp>
        <p:nvSpPr>
          <p:cNvPr id="11" name="직사각형">
            <a:extLst>
              <a:ext uri="{FF2B5EF4-FFF2-40B4-BE49-F238E27FC236}">
                <a16:creationId xmlns:a16="http://schemas.microsoft.com/office/drawing/2014/main" id="{1786E898-2C13-4ABE-9A7F-E6CE4B3BD3BF}"/>
              </a:ext>
            </a:extLst>
          </p:cNvPr>
          <p:cNvSpPr/>
          <p:nvPr/>
        </p:nvSpPr>
        <p:spPr>
          <a:xfrm>
            <a:off x="2799146" y="1138162"/>
            <a:ext cx="5525311" cy="1628379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script </a:t>
            </a:r>
            <a:r>
              <a:rPr lang="en-US" altLang="ko-KR" sz="110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"text/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javascript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validateForm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(form){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form.board_pass.value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입력창에 값이 공백일 경우 실행하는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if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문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alert(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비밀번호를 입력하세요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."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해당 문구 </a:t>
            </a:r>
            <a:r>
              <a:rPr lang="ko-KR" altLang="en-US" sz="11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알림창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 나옴</a:t>
            </a:r>
          </a:p>
          <a:p>
            <a:pPr algn="l"/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form.board_pass.focus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11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bord_pass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입력창에 포커스 됨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sz="100" b="1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AD50830-4117-4D18-A65C-E87CF8314916}"/>
              </a:ext>
            </a:extLst>
          </p:cNvPr>
          <p:cNvCxnSpPr/>
          <p:nvPr/>
        </p:nvCxnSpPr>
        <p:spPr>
          <a:xfrm flipV="1">
            <a:off x="4959379" y="2310718"/>
            <a:ext cx="418290" cy="1211094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796797102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">
            <a:extLst>
              <a:ext uri="{FF2B5EF4-FFF2-40B4-BE49-F238E27FC236}">
                <a16:creationId xmlns:a16="http://schemas.microsoft.com/office/drawing/2014/main" id="{B5EE28CA-B8C3-4938-8BB3-3F0909D1488B}"/>
              </a:ext>
            </a:extLst>
          </p:cNvPr>
          <p:cNvSpPr/>
          <p:nvPr/>
        </p:nvSpPr>
        <p:spPr>
          <a:xfrm>
            <a:off x="5806893" y="4383840"/>
            <a:ext cx="5865779" cy="2309901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지정한 일련번호의 게시물을 삭제함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deletePost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try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query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"DELETE FROM </a:t>
            </a:r>
            <a:r>
              <a:rPr lang="en-US" altLang="ko-KR" sz="1100" dirty="0" err="1">
                <a:solidFill>
                  <a:srgbClr val="2A00FF"/>
                </a:solidFill>
                <a:latin typeface="Consolas" panose="020B0609020204030204" pitchFamily="49" charset="0"/>
              </a:rPr>
              <a:t>khmallmvcboard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 WHERE </a:t>
            </a:r>
            <a:r>
              <a:rPr lang="en-US" altLang="ko-KR" sz="1100" dirty="0" err="1">
                <a:solidFill>
                  <a:srgbClr val="2A00FF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=?"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con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.prepareStatement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query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.setString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(1, </a:t>
            </a:r>
            <a:r>
              <a:rPr lang="en-US" altLang="ko-KR" sz="1100" dirty="0" err="1">
                <a:solidFill>
                  <a:srgbClr val="6A3E3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.executeUpdate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(Exception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1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1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게시물 삭제 중 예외 발생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dirty="0" err="1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.printStackTrace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 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sz="200" b="1" dirty="0"/>
          </a:p>
        </p:txBody>
      </p:sp>
      <p:sp>
        <p:nvSpPr>
          <p:cNvPr id="1263" name="부제목 2"/>
          <p:cNvSpPr txBox="1"/>
          <p:nvPr/>
        </p:nvSpPr>
        <p:spPr>
          <a:xfrm>
            <a:off x="0" y="958870"/>
            <a:ext cx="12063033" cy="1441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수정과 삭제할 때 비밀번호 검증 기능 구현 </a:t>
            </a:r>
            <a:r>
              <a:rPr lang="en-US" altLang="ko-KR" dirty="0"/>
              <a:t>“mode” parameter</a:t>
            </a:r>
            <a:r>
              <a:rPr lang="ko-KR" altLang="en-US" dirty="0"/>
              <a:t>에 받아온 내용에 따라 각각 </a:t>
            </a:r>
            <a:r>
              <a:rPr lang="en-US" altLang="ko-KR" dirty="0"/>
              <a:t>DAO</a:t>
            </a:r>
            <a:r>
              <a:rPr lang="ko-KR" altLang="en-US" dirty="0"/>
              <a:t>에서 메소드 사용해 처리</a:t>
            </a:r>
            <a:endParaRPr lang="en-US" altLang="ko-KR" dirty="0"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lang="en-US" altLang="ko-KR" dirty="0"/>
          </a:p>
        </p:txBody>
      </p:sp>
      <p:pic>
        <p:nvPicPr>
          <p:cNvPr id="1272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273" name="TextBox 2"/>
          <p:cNvSpPr txBox="1"/>
          <p:nvPr/>
        </p:nvSpPr>
        <p:spPr>
          <a:xfrm>
            <a:off x="321306" y="164259"/>
            <a:ext cx="8780607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ko-KR" altLang="en-US" dirty="0"/>
              <a:t>게시판 구현</a:t>
            </a:r>
            <a:r>
              <a:rPr lang="en-US" altLang="ko-KR" dirty="0"/>
              <a:t>(PassController.java)</a:t>
            </a:r>
            <a:endParaRPr dirty="0"/>
          </a:p>
        </p:txBody>
      </p:sp>
      <p:sp>
        <p:nvSpPr>
          <p:cNvPr id="10" name="직사각형">
            <a:extLst>
              <a:ext uri="{FF2B5EF4-FFF2-40B4-BE49-F238E27FC236}">
                <a16:creationId xmlns:a16="http://schemas.microsoft.com/office/drawing/2014/main" id="{F68699FB-56DE-4270-BEE1-0CBCF61652C4}"/>
              </a:ext>
            </a:extLst>
          </p:cNvPr>
          <p:cNvSpPr/>
          <p:nvPr/>
        </p:nvSpPr>
        <p:spPr>
          <a:xfrm>
            <a:off x="5806894" y="1183225"/>
            <a:ext cx="5865779" cy="3077490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입력한 비밀번호가 지정한 일련번호의 게시물의 비밀번호와 일치하는지 확인함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confirmPassword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pass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String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1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isCorr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일치 여부 확인하는 </a:t>
            </a:r>
            <a:r>
              <a:rPr lang="en-US" altLang="ko-KR" sz="11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boolean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형 변수 생성</a:t>
            </a:r>
            <a:endParaRPr lang="en-US" altLang="ko-KR" sz="11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try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sql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"SELECT COUNT(*) FROM 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khmallmvcboard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 WHERE pass=? AND 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=?"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con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.prepareStatement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sql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.setString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(1,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pass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.setString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(2,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.executeQuery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.next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(1) == 0) {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일치 하는 쿼리문이 없을 때 즉 일치하지 않을 때</a:t>
            </a:r>
            <a:endParaRPr lang="en-US" altLang="ko-KR" sz="11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isCorr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}}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(Exception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isCorr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.printStackTrace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(); 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isCorr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sz="100" b="1" dirty="0"/>
          </a:p>
        </p:txBody>
      </p:sp>
      <p:sp>
        <p:nvSpPr>
          <p:cNvPr id="14" name="직사각형">
            <a:extLst>
              <a:ext uri="{FF2B5EF4-FFF2-40B4-BE49-F238E27FC236}">
                <a16:creationId xmlns:a16="http://schemas.microsoft.com/office/drawing/2014/main" id="{5C817684-86D4-4AA8-96EA-56793098C57C}"/>
              </a:ext>
            </a:extLst>
          </p:cNvPr>
          <p:cNvSpPr/>
          <p:nvPr/>
        </p:nvSpPr>
        <p:spPr>
          <a:xfrm>
            <a:off x="0" y="1215339"/>
            <a:ext cx="5525311" cy="5643549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050" b="1" dirty="0">
                <a:solidFill>
                  <a:srgbClr val="646464"/>
                </a:solidFill>
                <a:latin typeface="Consolas" panose="020B0609020204030204" pitchFamily="49" charset="0"/>
              </a:rPr>
              <a:t>@WebServlet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"/mvcboard/pass.do"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PassController</a:t>
            </a:r>
            <a:r>
              <a:rPr lang="en-US" altLang="ko-KR" sz="105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u="sng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altLang="ko-KR" sz="105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HttpServlet</a:t>
            </a:r>
            <a:r>
              <a:rPr lang="en-US" altLang="ko-KR" sz="105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050" b="1" dirty="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doPost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HttpServletRequest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6A3E3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HttpServletResponse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6A3E3E"/>
                </a:solidFill>
                <a:latin typeface="Consolas" panose="020B0609020204030204" pitchFamily="49" charset="0"/>
              </a:rPr>
              <a:t>resp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ServletException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IOException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매개변수 저장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.getParameter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50" b="1" dirty="0">
                <a:solidFill>
                  <a:srgbClr val="6A3E3E"/>
                </a:solidFill>
                <a:latin typeface="Consolas" panose="020B0609020204030204" pitchFamily="49" charset="0"/>
              </a:rPr>
              <a:t>mode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.getParameter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"mode"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50" b="1" dirty="0">
                <a:solidFill>
                  <a:srgbClr val="6A3E3E"/>
                </a:solidFill>
                <a:latin typeface="Consolas" panose="020B0609020204030204" pitchFamily="49" charset="0"/>
              </a:rPr>
              <a:t>pass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.getParameter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board_pass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ko-KR" altLang="en-US" sz="105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MVCBoardDAO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dao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MVCBoardDAO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05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6A3E3E"/>
                </a:solidFill>
                <a:latin typeface="Consolas" panose="020B0609020204030204" pitchFamily="49" charset="0"/>
              </a:rPr>
              <a:t>confirmed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dao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.confirmPassword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>
                <a:solidFill>
                  <a:srgbClr val="6A3E3E"/>
                </a:solidFill>
                <a:latin typeface="Consolas" panose="020B0609020204030204" pitchFamily="49" charset="0"/>
              </a:rPr>
              <a:t>pass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altLang="ko-KR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 //</a:t>
            </a:r>
            <a:r>
              <a:rPr lang="ko-KR" altLang="en-US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비밀번호 확인</a:t>
            </a:r>
            <a:endParaRPr lang="en-US" altLang="ko-KR" sz="105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dao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.close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ko-KR" altLang="en-US" sz="105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>
                <a:solidFill>
                  <a:srgbClr val="6A3E3E"/>
                </a:solidFill>
                <a:latin typeface="Consolas" panose="020B0609020204030204" pitchFamily="49" charset="0"/>
              </a:rPr>
              <a:t>confirmed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r>
              <a:rPr lang="en-US" altLang="ko-KR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비밀번호 일치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mode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.equals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"edit"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  <a:r>
              <a:rPr lang="en-US" altLang="ko-KR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수정모드</a:t>
            </a:r>
          </a:p>
          <a:p>
            <a:pPr algn="l"/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HttpSession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6A3E3E"/>
                </a:solidFill>
                <a:latin typeface="Consolas" panose="020B0609020204030204" pitchFamily="49" charset="0"/>
              </a:rPr>
              <a:t>session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.getSession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session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.setAttribute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"pass"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b="1" dirty="0">
                <a:solidFill>
                  <a:srgbClr val="6A3E3E"/>
                </a:solidFill>
                <a:latin typeface="Consolas" panose="020B0609020204030204" pitchFamily="49" charset="0"/>
              </a:rPr>
              <a:t>pass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resp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.sendRedirect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"../</a:t>
            </a:r>
            <a:r>
              <a:rPr lang="en-US" altLang="ko-KR" sz="105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mvcboard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5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edit.do?idx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); }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mode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.equals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"delete"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  <a:r>
              <a:rPr lang="en-US" altLang="ko-KR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삭제모드</a:t>
            </a:r>
          </a:p>
          <a:p>
            <a:pPr algn="l"/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dao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MVCBoardDAO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MVCBoardDTO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dao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.selectView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dao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.deletePost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altLang="ko-KR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게시물 삭제</a:t>
            </a:r>
          </a:p>
          <a:p>
            <a:pPr algn="l"/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dao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.close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ko-KR" alt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== 1) {</a:t>
            </a:r>
            <a:r>
              <a:rPr lang="en-US" altLang="ko-KR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게시물 삭제 성공 시 첨부파일도 삭제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saveFileName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.getSfile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FileUtil.</a:t>
            </a:r>
            <a:r>
              <a:rPr lang="en-US" altLang="ko-KR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deleteFile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i="1" dirty="0">
                <a:solidFill>
                  <a:srgbClr val="6A3E3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"/Uploads"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saveFileName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JSFunction.</a:t>
            </a:r>
            <a:r>
              <a:rPr lang="en-US" altLang="ko-KR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alertLocation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i="1" dirty="0">
                <a:solidFill>
                  <a:srgbClr val="6A3E3E"/>
                </a:solidFill>
                <a:latin typeface="Consolas" panose="020B0609020204030204" pitchFamily="49" charset="0"/>
              </a:rPr>
              <a:t>resp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삭제되었습니다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."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"../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mvcboard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/board.do"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ko-KR" alt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altLang="ko-KR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비밀번호 불일치</a:t>
            </a:r>
          </a:p>
          <a:p>
            <a:pPr algn="l"/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JSFunction.</a:t>
            </a:r>
            <a:r>
              <a:rPr lang="en-US" altLang="ko-KR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alertBack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i="1" dirty="0">
                <a:solidFill>
                  <a:srgbClr val="6A3E3E"/>
                </a:solidFill>
                <a:latin typeface="Consolas" panose="020B0609020204030204" pitchFamily="49" charset="0"/>
              </a:rPr>
              <a:t>resp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비밀번호 검증에 실패했습니다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."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05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sz="100" b="1" dirty="0"/>
          </a:p>
        </p:txBody>
      </p:sp>
      <p:sp>
        <p:nvSpPr>
          <p:cNvPr id="13" name="TextBox 33">
            <a:extLst>
              <a:ext uri="{FF2B5EF4-FFF2-40B4-BE49-F238E27FC236}">
                <a16:creationId xmlns:a16="http://schemas.microsoft.com/office/drawing/2014/main" id="{7CFF0761-3A4B-44C4-B5AA-253DC47F2D1F}"/>
              </a:ext>
            </a:extLst>
          </p:cNvPr>
          <p:cNvSpPr txBox="1"/>
          <p:nvPr/>
        </p:nvSpPr>
        <p:spPr>
          <a:xfrm>
            <a:off x="10202644" y="6186622"/>
            <a:ext cx="1470028" cy="492443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altLang="ko-KR" dirty="0" err="1"/>
              <a:t>MVCBoardDAO</a:t>
            </a:r>
            <a:endParaRPr lang="en-US" altLang="ko-KR" dirty="0"/>
          </a:p>
          <a:p>
            <a:r>
              <a:rPr lang="en-US" altLang="ko-KR" dirty="0" err="1"/>
              <a:t>deletePost</a:t>
            </a:r>
            <a:r>
              <a:rPr lang="en-US" altLang="ko-KR" dirty="0"/>
              <a:t> </a:t>
            </a:r>
            <a:r>
              <a:rPr lang="ko-KR" altLang="en-US" dirty="0"/>
              <a:t>메소드</a:t>
            </a:r>
            <a:endParaRPr lang="en-US" altLang="ko-KR" dirty="0"/>
          </a:p>
        </p:txBody>
      </p:sp>
      <p:sp>
        <p:nvSpPr>
          <p:cNvPr id="24" name="TextBox 33">
            <a:extLst>
              <a:ext uri="{FF2B5EF4-FFF2-40B4-BE49-F238E27FC236}">
                <a16:creationId xmlns:a16="http://schemas.microsoft.com/office/drawing/2014/main" id="{4FE2DE2C-3203-4CCC-8AB9-28F5287F08E7}"/>
              </a:ext>
            </a:extLst>
          </p:cNvPr>
          <p:cNvSpPr txBox="1"/>
          <p:nvPr/>
        </p:nvSpPr>
        <p:spPr>
          <a:xfrm>
            <a:off x="9792095" y="3790891"/>
            <a:ext cx="1880578" cy="492443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altLang="ko-KR" dirty="0" err="1"/>
              <a:t>MVCBoardDAO</a:t>
            </a:r>
            <a:endParaRPr lang="en-US" altLang="ko-KR" dirty="0"/>
          </a:p>
          <a:p>
            <a:r>
              <a:rPr lang="en-US" altLang="ko-KR" dirty="0" err="1"/>
              <a:t>confirmPassword</a:t>
            </a:r>
            <a:r>
              <a:rPr lang="en-US" altLang="ko-KR" dirty="0"/>
              <a:t> </a:t>
            </a:r>
            <a:r>
              <a:rPr lang="ko-KR" altLang="en-US" dirty="0"/>
              <a:t>메소드</a:t>
            </a:r>
            <a:endParaRPr lang="en-US" altLang="ko-KR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CBBD4B4-94A4-4130-AE53-E3A0EF4A7664}"/>
              </a:ext>
            </a:extLst>
          </p:cNvPr>
          <p:cNvCxnSpPr/>
          <p:nvPr/>
        </p:nvCxnSpPr>
        <p:spPr>
          <a:xfrm flipV="1">
            <a:off x="2762655" y="1896894"/>
            <a:ext cx="3044238" cy="1019259"/>
          </a:xfrm>
          <a:prstGeom prst="straightConnector1">
            <a:avLst/>
          </a:prstGeom>
          <a:noFill/>
          <a:ln w="381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7D03DE0-2FBA-4779-8C75-1310C0CC61B9}"/>
              </a:ext>
            </a:extLst>
          </p:cNvPr>
          <p:cNvCxnSpPr/>
          <p:nvPr/>
        </p:nvCxnSpPr>
        <p:spPr>
          <a:xfrm>
            <a:off x="1848255" y="4630366"/>
            <a:ext cx="3958638" cy="204281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28224391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image28.png" descr="image28.png"/>
          <p:cNvPicPr>
            <a:picLocks noChangeAspect="1"/>
          </p:cNvPicPr>
          <p:nvPr/>
        </p:nvPicPr>
        <p:blipFill rotWithShape="1">
          <a:blip r:embed="rId2"/>
          <a:srcRect t="16830" b="78100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145" name="TextBox 2"/>
          <p:cNvSpPr txBox="1"/>
          <p:nvPr/>
        </p:nvSpPr>
        <p:spPr>
          <a:xfrm>
            <a:off x="321306" y="164259"/>
            <a:ext cx="5934713" cy="64346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- 1.</a:t>
            </a:r>
            <a:r>
              <a:rPr lang="en-US" altLang="ko-KR"/>
              <a:t> header</a:t>
            </a:r>
            <a:r>
              <a:rPr lang="ko-KR" altLang="en-US"/>
              <a:t> 페이지</a:t>
            </a:r>
          </a:p>
        </p:txBody>
      </p:sp>
      <p:sp>
        <p:nvSpPr>
          <p:cNvPr id="1146" name="1. 각 개체들이 사용할 이미지 저장 공간과 개체가 생성되면 저장될 배열을 생성"/>
          <p:cNvSpPr txBox="1"/>
          <p:nvPr/>
        </p:nvSpPr>
        <p:spPr>
          <a:xfrm>
            <a:off x="116722" y="949499"/>
            <a:ext cx="3519922" cy="27732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b="0"/>
              <a:t> </a:t>
            </a:r>
            <a:r>
              <a:rPr lang="en-US" altLang="ko-KR" b="0"/>
              <a:t>1.</a:t>
            </a:r>
            <a:r>
              <a:rPr lang="ko-KR" altLang="en-US" b="0"/>
              <a:t> 메인 페이지 상단에 위치한 </a:t>
            </a:r>
            <a:r>
              <a:rPr lang="en-US" altLang="ko-KR" b="0"/>
              <a:t>header</a:t>
            </a:r>
            <a:r>
              <a:rPr lang="ko-KR" altLang="en-US" b="0"/>
              <a:t> 페이지</a:t>
            </a:r>
          </a:p>
        </p:txBody>
      </p:sp>
      <p:sp>
        <p:nvSpPr>
          <p:cNvPr id="1147" name="슬라이드 번호 개체 틀 8"/>
          <p:cNvSpPr txBox="1">
            <a:spLocks noGrp="1"/>
          </p:cNvSpPr>
          <p:nvPr>
            <p:ph type="sldNum" sz="quarter" idx="2"/>
          </p:nvPr>
        </p:nvSpPr>
        <p:spPr>
          <a:xfrm>
            <a:off x="11784332" y="6355080"/>
            <a:ext cx="200409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  <p:sp>
        <p:nvSpPr>
          <p:cNvPr id="1153" name="직사각형"/>
          <p:cNvSpPr/>
          <p:nvPr/>
        </p:nvSpPr>
        <p:spPr>
          <a:xfrm>
            <a:off x="6416844" y="1106410"/>
            <a:ext cx="4794125" cy="5615519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4" name="그림 115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608817"/>
            <a:ext cx="5832476" cy="2120900"/>
          </a:xfrm>
          <a:prstGeom prst="rect">
            <a:avLst/>
          </a:prstGeom>
        </p:spPr>
      </p:pic>
      <p:pic>
        <p:nvPicPr>
          <p:cNvPr id="1155" name="그림 115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4221667"/>
            <a:ext cx="6096000" cy="2362375"/>
          </a:xfrm>
          <a:prstGeom prst="rect">
            <a:avLst/>
          </a:prstGeom>
        </p:spPr>
      </p:pic>
      <p:sp>
        <p:nvSpPr>
          <p:cNvPr id="1156" name="TextBox 1155"/>
          <p:cNvSpPr txBox="1"/>
          <p:nvPr/>
        </p:nvSpPr>
        <p:spPr>
          <a:xfrm>
            <a:off x="6435496" y="1452152"/>
            <a:ext cx="4219576" cy="4451441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kumimoji="0" lang="ko-KR" altLang="en-US" sz="11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고객센터에 대한 기능 구현을 위한 </a:t>
            </a:r>
            <a:r>
              <a:rPr kumimoji="0" lang="en-US" altLang="ko-KR" sz="11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CSS]</a:t>
            </a:r>
            <a:endParaRPr kumimoji="0" lang="en-US" altLang="ko-KR" sz="11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1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nav .leftMenu &gt; li &gt; .dropmenu{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display: inline-block;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width: 150px;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clear: both;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position: absolute;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top: 59px;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left: 0;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text-align: left;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box-shadow: 0px 2px 2px rgba(0, 0, 0, 0.4);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visibility: hidden;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1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nav .leftMenu &gt; li &gt; .dropmenu &gt; span{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width: 100%;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display: inline-block;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padding-left: 20px;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background: #00bd39;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color: white;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font-weight: 400;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1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nav .leftMenu &gt; li &gt; .dropmenu &gt; span:hover{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font-weight: 700;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}</a:t>
            </a:r>
          </a:p>
        </p:txBody>
      </p:sp>
      <p:cxnSp>
        <p:nvCxnSpPr>
          <p:cNvPr id="1157" name="직선 화살표 연결선 1156"/>
          <p:cNvCxnSpPr>
            <a:stCxn id="1154" idx="2"/>
          </p:cNvCxnSpPr>
          <p:nvPr/>
        </p:nvCxnSpPr>
        <p:spPr>
          <a:xfrm rot="5400000">
            <a:off x="2490675" y="4131696"/>
            <a:ext cx="827539" cy="23586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</p:spTree>
    <p:extLst>
      <p:ext uri="{BB962C8B-B14F-4D97-AF65-F5344CB8AC3E}">
        <p14:creationId xmlns:p14="http://schemas.microsoft.com/office/powerpoint/2010/main" val="2094163821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부제목 2"/>
          <p:cNvSpPr txBox="1"/>
          <p:nvPr/>
        </p:nvSpPr>
        <p:spPr>
          <a:xfrm>
            <a:off x="0" y="958870"/>
            <a:ext cx="12063033" cy="1441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비밀 번호 검증 구현 화면 </a:t>
            </a:r>
            <a:endParaRPr lang="en-US" altLang="ko-KR" dirty="0"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lang="en-US" altLang="ko-KR" dirty="0"/>
          </a:p>
        </p:txBody>
      </p:sp>
      <p:pic>
        <p:nvPicPr>
          <p:cNvPr id="1272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273" name="TextBox 2"/>
          <p:cNvSpPr txBox="1"/>
          <p:nvPr/>
        </p:nvSpPr>
        <p:spPr>
          <a:xfrm>
            <a:off x="321306" y="164259"/>
            <a:ext cx="868603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ko-KR" altLang="en-US" dirty="0"/>
              <a:t>게시판 구현</a:t>
            </a:r>
            <a:r>
              <a:rPr lang="en-US" altLang="ko-KR" dirty="0"/>
              <a:t>(EditController.java)</a:t>
            </a:r>
            <a:endParaRPr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5CDFF6F-DF16-4EEE-983D-FDB57D249F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11" y="1679499"/>
            <a:ext cx="5781267" cy="228938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6FD86A8-4E6B-49E5-813E-FAA4DE8282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499" y="1801906"/>
            <a:ext cx="4305673" cy="119644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DE15E9-C37A-4B25-BFBF-B878EB05E2FF}"/>
              </a:ext>
            </a:extLst>
          </p:cNvPr>
          <p:cNvSpPr txBox="1"/>
          <p:nvPr/>
        </p:nvSpPr>
        <p:spPr>
          <a:xfrm>
            <a:off x="7091464" y="3429000"/>
            <a:ext cx="3453319" cy="646329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검증 실패 했을 경우 나타나는 알림 창 화면</a:t>
            </a:r>
          </a:p>
        </p:txBody>
      </p:sp>
    </p:spTree>
    <p:extLst>
      <p:ext uri="{BB962C8B-B14F-4D97-AF65-F5344CB8AC3E}">
        <p14:creationId xmlns:p14="http://schemas.microsoft.com/office/powerpoint/2010/main" val="1751292992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부제목 2"/>
          <p:cNvSpPr txBox="1"/>
          <p:nvPr/>
        </p:nvSpPr>
        <p:spPr>
          <a:xfrm>
            <a:off x="0" y="958870"/>
            <a:ext cx="12063033" cy="1441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 err="1"/>
              <a:t>board.jsp</a:t>
            </a:r>
            <a:r>
              <a:rPr lang="ko-KR" altLang="en-US" dirty="0"/>
              <a:t>의</a:t>
            </a:r>
            <a:r>
              <a:rPr lang="en-US" altLang="ko-KR" dirty="0"/>
              <a:t>[Down] </a:t>
            </a:r>
            <a:r>
              <a:rPr lang="ko-KR" altLang="en-US" dirty="0"/>
              <a:t>과 </a:t>
            </a:r>
            <a:r>
              <a:rPr lang="en-US" altLang="ko-KR" dirty="0" err="1"/>
              <a:t>board_view.jsp</a:t>
            </a:r>
            <a:r>
              <a:rPr lang="ko-KR" altLang="en-US" dirty="0"/>
              <a:t>의 </a:t>
            </a:r>
            <a:r>
              <a:rPr lang="en-US" altLang="ko-KR" dirty="0"/>
              <a:t>[</a:t>
            </a:r>
            <a:r>
              <a:rPr lang="ko-KR" altLang="en-US" dirty="0"/>
              <a:t>다운로드</a:t>
            </a:r>
            <a:r>
              <a:rPr lang="en-US" altLang="ko-KR" dirty="0"/>
              <a:t>]</a:t>
            </a:r>
            <a:r>
              <a:rPr lang="ko-KR" altLang="en-US" dirty="0"/>
              <a:t>를 누르면 </a:t>
            </a:r>
            <a:r>
              <a:rPr lang="en-US" altLang="ko-KR" dirty="0"/>
              <a:t>DownloadController.java </a:t>
            </a:r>
            <a:r>
              <a:rPr lang="ko-KR" altLang="en-US" dirty="0"/>
              <a:t>실행</a:t>
            </a:r>
            <a:endParaRPr lang="en-US" altLang="ko-KR" dirty="0"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lang="en-US" altLang="ko-KR" dirty="0"/>
          </a:p>
        </p:txBody>
      </p:sp>
      <p:pic>
        <p:nvPicPr>
          <p:cNvPr id="1272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273" name="TextBox 2"/>
          <p:cNvSpPr txBox="1"/>
          <p:nvPr/>
        </p:nvSpPr>
        <p:spPr>
          <a:xfrm>
            <a:off x="321306" y="164259"/>
            <a:ext cx="9870649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ko-KR" altLang="en-US" dirty="0"/>
              <a:t>게시판 구현</a:t>
            </a:r>
            <a:r>
              <a:rPr lang="en-US" altLang="ko-KR" dirty="0"/>
              <a:t>(DownloadController.java)</a:t>
            </a:r>
            <a:endParaRPr dirty="0"/>
          </a:p>
        </p:txBody>
      </p:sp>
      <p:sp>
        <p:nvSpPr>
          <p:cNvPr id="10" name="직사각형">
            <a:extLst>
              <a:ext uri="{FF2B5EF4-FFF2-40B4-BE49-F238E27FC236}">
                <a16:creationId xmlns:a16="http://schemas.microsoft.com/office/drawing/2014/main" id="{F68699FB-56DE-4270-BEE1-0CBCF61652C4}"/>
              </a:ext>
            </a:extLst>
          </p:cNvPr>
          <p:cNvSpPr/>
          <p:nvPr/>
        </p:nvSpPr>
        <p:spPr>
          <a:xfrm>
            <a:off x="5806894" y="1183225"/>
            <a:ext cx="5865779" cy="3077490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050" b="1" dirty="0">
                <a:solidFill>
                  <a:srgbClr val="646464"/>
                </a:solidFill>
                <a:latin typeface="Consolas" panose="020B0609020204030204" pitchFamily="49" charset="0"/>
              </a:rPr>
              <a:t>@WebServlet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"/mvcboard/download.do"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DownloadController</a:t>
            </a:r>
            <a:r>
              <a:rPr lang="en-US" altLang="ko-KR" sz="105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u="sng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altLang="ko-KR" sz="105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HttpServlet</a:t>
            </a:r>
            <a:r>
              <a:rPr lang="en-US" altLang="ko-KR" sz="105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050" b="1" dirty="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doGet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HttpServletRequest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6A3E3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HttpServletResponse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6A3E3E"/>
                </a:solidFill>
                <a:latin typeface="Consolas" panose="020B0609020204030204" pitchFamily="49" charset="0"/>
              </a:rPr>
              <a:t>resp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ServletException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IOException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매개변수 받기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ofile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.getParameter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ofile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altLang="ko-KR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원본 파일명</a:t>
            </a:r>
          </a:p>
          <a:p>
            <a:pPr algn="l"/>
            <a:r>
              <a:rPr lang="en-US" altLang="ko-KR" sz="105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50" b="1" u="sng" dirty="0" err="1">
                <a:solidFill>
                  <a:srgbClr val="6A3E3E"/>
                </a:solidFill>
                <a:latin typeface="Consolas" panose="020B0609020204030204" pitchFamily="49" charset="0"/>
              </a:rPr>
              <a:t>sfile</a:t>
            </a:r>
            <a:r>
              <a:rPr lang="en-US" altLang="ko-KR" sz="105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b="1" u="sng" dirty="0" err="1">
                <a:solidFill>
                  <a:srgbClr val="6A3E3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050" b="1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.getParameter</a:t>
            </a:r>
            <a:r>
              <a:rPr lang="en-US" altLang="ko-KR" sz="105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sfile</a:t>
            </a:r>
            <a:r>
              <a:rPr lang="en-US" altLang="ko-KR" sz="1050" b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altLang="ko-KR" sz="105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5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저장된 파일명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.getParameter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altLang="ko-KR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게시물 일련번호</a:t>
            </a:r>
          </a:p>
          <a:p>
            <a:pPr algn="l"/>
            <a:endParaRPr lang="ko-KR" altLang="en-US" sz="105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파일 다운로드</a:t>
            </a:r>
          </a:p>
          <a:p>
            <a:pPr algn="l"/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FileUtil.</a:t>
            </a:r>
            <a:r>
              <a:rPr lang="en-US" altLang="ko-KR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download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i="1" dirty="0">
                <a:solidFill>
                  <a:srgbClr val="6A3E3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b="1" i="1" dirty="0">
                <a:solidFill>
                  <a:srgbClr val="6A3E3E"/>
                </a:solidFill>
                <a:latin typeface="Consolas" panose="020B0609020204030204" pitchFamily="49" charset="0"/>
              </a:rPr>
              <a:t>resp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"/Uploads"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sfile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ofile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05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해당 게시물의 다운로드 수 </a:t>
            </a:r>
            <a:r>
              <a:rPr lang="en-US" altLang="ko-KR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1 </a:t>
            </a:r>
            <a:r>
              <a:rPr lang="ko-KR" altLang="en-US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증가</a:t>
            </a:r>
          </a:p>
          <a:p>
            <a:pPr algn="l"/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MVCBoardDAO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dao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MVCBoardDAO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dao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.downCountPlus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dao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.close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sz="100" b="1" dirty="0"/>
          </a:p>
        </p:txBody>
      </p:sp>
      <p:sp>
        <p:nvSpPr>
          <p:cNvPr id="14" name="직사각형">
            <a:extLst>
              <a:ext uri="{FF2B5EF4-FFF2-40B4-BE49-F238E27FC236}">
                <a16:creationId xmlns:a16="http://schemas.microsoft.com/office/drawing/2014/main" id="{5C817684-86D4-4AA8-96EA-56793098C57C}"/>
              </a:ext>
            </a:extLst>
          </p:cNvPr>
          <p:cNvSpPr/>
          <p:nvPr/>
        </p:nvSpPr>
        <p:spPr>
          <a:xfrm>
            <a:off x="0" y="2107006"/>
            <a:ext cx="5525311" cy="856652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a </a:t>
            </a:r>
            <a:r>
              <a:rPr lang="en-US" altLang="ko-KR" sz="1100" dirty="0" err="1">
                <a:solidFill>
                  <a:srgbClr val="7F007F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"../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mvcboard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download.do?ofile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1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row.ofile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sfile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1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row.sfile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1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row.idx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[Down]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i="1" dirty="0">
                <a:solidFill>
                  <a:srgbClr val="3F7F7F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3F5FBF"/>
                </a:solidFill>
                <a:latin typeface="Consolas" panose="020B0609020204030204" pitchFamily="49" charset="0"/>
              </a:rPr>
              <a:t>&lt;!-- [Down] </a:t>
            </a:r>
            <a:r>
              <a:rPr lang="ko-KR" altLang="en-US" sz="1100" dirty="0">
                <a:solidFill>
                  <a:srgbClr val="3F5FBF"/>
                </a:solidFill>
                <a:latin typeface="Consolas" panose="020B0609020204030204" pitchFamily="49" charset="0"/>
              </a:rPr>
              <a:t>클릭 시 해당 업로드 파일 다운로드 됨 </a:t>
            </a:r>
            <a:r>
              <a:rPr lang="en-US" altLang="ko-KR" sz="1100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  <a:endParaRPr sz="100" b="1" dirty="0"/>
          </a:p>
        </p:txBody>
      </p:sp>
      <p:sp>
        <p:nvSpPr>
          <p:cNvPr id="12" name="직사각형">
            <a:extLst>
              <a:ext uri="{FF2B5EF4-FFF2-40B4-BE49-F238E27FC236}">
                <a16:creationId xmlns:a16="http://schemas.microsoft.com/office/drawing/2014/main" id="{13233AEF-5597-412A-9B6E-E087B692468C}"/>
              </a:ext>
            </a:extLst>
          </p:cNvPr>
          <p:cNvSpPr/>
          <p:nvPr/>
        </p:nvSpPr>
        <p:spPr>
          <a:xfrm>
            <a:off x="-3" y="3429000"/>
            <a:ext cx="5525311" cy="856652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a </a:t>
            </a:r>
            <a:r>
              <a:rPr lang="en-US" altLang="ko-KR" sz="1100" dirty="0" err="1">
                <a:solidFill>
                  <a:srgbClr val="7F007F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"../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mvcboard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download.do?ofile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1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row.ofile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sfile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1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row.sfile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1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row.idx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[Down]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i="1" dirty="0">
                <a:solidFill>
                  <a:srgbClr val="3F7F7F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3F5FBF"/>
                </a:solidFill>
                <a:latin typeface="Consolas" panose="020B0609020204030204" pitchFamily="49" charset="0"/>
              </a:rPr>
              <a:t>&lt;!-- [Down] </a:t>
            </a:r>
            <a:r>
              <a:rPr lang="ko-KR" altLang="en-US" sz="1100" dirty="0">
                <a:solidFill>
                  <a:srgbClr val="3F5FBF"/>
                </a:solidFill>
                <a:latin typeface="Consolas" panose="020B0609020204030204" pitchFamily="49" charset="0"/>
              </a:rPr>
              <a:t>클릭 시 해당 업로드 파일 다운로드 됨 </a:t>
            </a:r>
            <a:r>
              <a:rPr lang="en-US" altLang="ko-KR" sz="1100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  <a:endParaRPr sz="100" b="1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9DD9F9C-8811-4E2F-9DDB-AD65B8BB065F}"/>
              </a:ext>
            </a:extLst>
          </p:cNvPr>
          <p:cNvCxnSpPr/>
          <p:nvPr/>
        </p:nvCxnSpPr>
        <p:spPr>
          <a:xfrm flipV="1">
            <a:off x="2616740" y="1254868"/>
            <a:ext cx="3054486" cy="1001949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671DDC9-0E25-4EE2-8462-FEF835B499BE}"/>
              </a:ext>
            </a:extLst>
          </p:cNvPr>
          <p:cNvCxnSpPr>
            <a:cxnSpLocks/>
          </p:cNvCxnSpPr>
          <p:nvPr/>
        </p:nvCxnSpPr>
        <p:spPr>
          <a:xfrm flipV="1">
            <a:off x="2543780" y="1373361"/>
            <a:ext cx="3117196" cy="2158264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직사각형">
            <a:extLst>
              <a:ext uri="{FF2B5EF4-FFF2-40B4-BE49-F238E27FC236}">
                <a16:creationId xmlns:a16="http://schemas.microsoft.com/office/drawing/2014/main" id="{02DB7524-1124-4ACB-BD44-0CC595C2E0F0}"/>
              </a:ext>
            </a:extLst>
          </p:cNvPr>
          <p:cNvSpPr/>
          <p:nvPr/>
        </p:nvSpPr>
        <p:spPr>
          <a:xfrm>
            <a:off x="3777844" y="4547817"/>
            <a:ext cx="3494927" cy="2233840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다운로드 횟수를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1 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증가시킴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downCountPlus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sql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"UPDATE 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khmallmvcboard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 SET "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downcount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=downcount+1 "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 WHERE 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=? 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try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con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.prepareStatement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sql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b="1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setString</a:t>
            </a:r>
            <a:r>
              <a:rPr lang="en-US" altLang="ko-KR" sz="11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(1, </a:t>
            </a:r>
            <a:r>
              <a:rPr lang="en-US" altLang="ko-KR" sz="1100" b="1" u="sng" dirty="0" err="1">
                <a:solidFill>
                  <a:srgbClr val="6A3E3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1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.executeQuery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(Exception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{}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sz="100" b="1" dirty="0"/>
          </a:p>
        </p:txBody>
      </p:sp>
      <p:sp>
        <p:nvSpPr>
          <p:cNvPr id="18" name="TextBox 33">
            <a:extLst>
              <a:ext uri="{FF2B5EF4-FFF2-40B4-BE49-F238E27FC236}">
                <a16:creationId xmlns:a16="http://schemas.microsoft.com/office/drawing/2014/main" id="{400C5B66-D872-4AE2-9A25-1DF38C41EB80}"/>
              </a:ext>
            </a:extLst>
          </p:cNvPr>
          <p:cNvSpPr txBox="1"/>
          <p:nvPr/>
        </p:nvSpPr>
        <p:spPr>
          <a:xfrm>
            <a:off x="5525307" y="6289214"/>
            <a:ext cx="1741770" cy="492443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altLang="ko-KR" dirty="0" err="1"/>
              <a:t>MVCBoardDAO</a:t>
            </a:r>
            <a:endParaRPr lang="en-US" altLang="ko-KR" dirty="0"/>
          </a:p>
          <a:p>
            <a:r>
              <a:rPr lang="en-US" altLang="ko-KR" dirty="0" err="1"/>
              <a:t>downCountPlus</a:t>
            </a:r>
            <a:r>
              <a:rPr lang="ko-KR" altLang="en-US" dirty="0"/>
              <a:t>메소드</a:t>
            </a:r>
            <a:endParaRPr lang="en-US" altLang="ko-KR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5711A13-39E8-4E42-9EFB-5457725FC280}"/>
              </a:ext>
            </a:extLst>
          </p:cNvPr>
          <p:cNvCxnSpPr/>
          <p:nvPr/>
        </p:nvCxnSpPr>
        <p:spPr>
          <a:xfrm flipH="1">
            <a:off x="6536987" y="3857326"/>
            <a:ext cx="359924" cy="899500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172948595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부제목 2"/>
          <p:cNvSpPr txBox="1"/>
          <p:nvPr/>
        </p:nvSpPr>
        <p:spPr>
          <a:xfrm>
            <a:off x="0" y="958870"/>
            <a:ext cx="12063033" cy="1441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다운로드 화면 </a:t>
            </a:r>
            <a:endParaRPr lang="en-US" altLang="ko-KR" dirty="0"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lang="en-US" altLang="ko-KR" dirty="0"/>
          </a:p>
        </p:txBody>
      </p:sp>
      <p:pic>
        <p:nvPicPr>
          <p:cNvPr id="1272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273" name="TextBox 2"/>
          <p:cNvSpPr txBox="1"/>
          <p:nvPr/>
        </p:nvSpPr>
        <p:spPr>
          <a:xfrm>
            <a:off x="321306" y="164259"/>
            <a:ext cx="868603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ko-KR" altLang="en-US" dirty="0"/>
              <a:t>게시판 구현</a:t>
            </a:r>
            <a:r>
              <a:rPr lang="en-US" altLang="ko-KR" dirty="0"/>
              <a:t>(EditController.java)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9278DE-4D15-4466-8FD8-6D03607920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805" y="2627950"/>
            <a:ext cx="3735603" cy="107828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77DF966-09CC-4767-BA62-73B5C737C2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05" y="2224055"/>
            <a:ext cx="3204364" cy="92770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액자 8">
            <a:extLst>
              <a:ext uri="{FF2B5EF4-FFF2-40B4-BE49-F238E27FC236}">
                <a16:creationId xmlns:a16="http://schemas.microsoft.com/office/drawing/2014/main" id="{4CB47F76-AC75-47CD-A3FC-23C50AA84145}"/>
              </a:ext>
            </a:extLst>
          </p:cNvPr>
          <p:cNvSpPr/>
          <p:nvPr/>
        </p:nvSpPr>
        <p:spPr>
          <a:xfrm>
            <a:off x="2889115" y="2400128"/>
            <a:ext cx="787940" cy="450076"/>
          </a:xfrm>
          <a:prstGeom prst="frame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82048FCA-93E4-4CEA-B3E4-ED96BD869329}"/>
              </a:ext>
            </a:extLst>
          </p:cNvPr>
          <p:cNvSpPr/>
          <p:nvPr/>
        </p:nvSpPr>
        <p:spPr>
          <a:xfrm>
            <a:off x="4332774" y="2850204"/>
            <a:ext cx="920162" cy="578796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0B619E-84AC-499A-B1A1-EF105CE36BF0}"/>
              </a:ext>
            </a:extLst>
          </p:cNvPr>
          <p:cNvSpPr txBox="1"/>
          <p:nvPr/>
        </p:nvSpPr>
        <p:spPr>
          <a:xfrm>
            <a:off x="116732" y="4260715"/>
            <a:ext cx="10155676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건의 게시판은 자유 게시판을 구현 했던 파일들과 형식 및 내용은 다 같고 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테이블을 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khmallmvcboard1 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테이블로 바꿔주고 각 파일들 이름에 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을 붙여서 파일들을 각각 만들어 주며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/>
              <a:t>경로만 이름에 따라 변경해 주면 된다</a:t>
            </a:r>
            <a:r>
              <a:rPr lang="en-US" altLang="ko-KR" dirty="0"/>
              <a:t>.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0854220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부제목 2"/>
          <p:cNvSpPr txBox="1"/>
          <p:nvPr/>
        </p:nvSpPr>
        <p:spPr>
          <a:xfrm>
            <a:off x="0" y="958870"/>
            <a:ext cx="12063033" cy="1441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상품 상세보기에서 해당 상품 구매 누르면 장바구니에 추가 된다</a:t>
            </a:r>
            <a:r>
              <a:rPr lang="en-US" altLang="ko-KR" dirty="0"/>
              <a:t>.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lang="en-US" altLang="ko-KR" dirty="0"/>
          </a:p>
        </p:txBody>
      </p:sp>
      <p:pic>
        <p:nvPicPr>
          <p:cNvPr id="1272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273" name="TextBox 2"/>
          <p:cNvSpPr txBox="1"/>
          <p:nvPr/>
        </p:nvSpPr>
        <p:spPr>
          <a:xfrm>
            <a:off x="321306" y="164259"/>
            <a:ext cx="10818024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en-US" altLang="ko-KR" dirty="0"/>
              <a:t>8.</a:t>
            </a:r>
            <a:r>
              <a:rPr lang="ko-KR" altLang="en-US" dirty="0"/>
              <a:t>상품구매과정</a:t>
            </a:r>
            <a:r>
              <a:rPr lang="en-US" altLang="ko-KR" dirty="0"/>
              <a:t>(product5.jsp &amp;</a:t>
            </a:r>
            <a:r>
              <a:rPr lang="en-US" altLang="ko-KR" dirty="0" err="1"/>
              <a:t>addCart.jsp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10" name="직사각형">
            <a:extLst>
              <a:ext uri="{FF2B5EF4-FFF2-40B4-BE49-F238E27FC236}">
                <a16:creationId xmlns:a16="http://schemas.microsoft.com/office/drawing/2014/main" id="{F68699FB-56DE-4270-BEE1-0CBCF61652C4}"/>
              </a:ext>
            </a:extLst>
          </p:cNvPr>
          <p:cNvSpPr/>
          <p:nvPr/>
        </p:nvSpPr>
        <p:spPr>
          <a:xfrm>
            <a:off x="5525311" y="1183224"/>
            <a:ext cx="6666689" cy="5674775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000" b="1" dirty="0">
                <a:solidFill>
                  <a:srgbClr val="BF5F3F"/>
                </a:solidFill>
                <a:latin typeface="Consolas" panose="020B0609020204030204" pitchFamily="49" charset="0"/>
              </a:rPr>
              <a:t>&lt;%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/* id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는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request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영역에서 받아온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id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의 값을 저장 *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String id =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request.getParameter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"id"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0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(id==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||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id.trim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().equals(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)){</a:t>
            </a:r>
          </a:p>
          <a:p>
            <a:pPr algn="l"/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response.sendRedirect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"index4.jsp"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 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/* products */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;}</a:t>
            </a:r>
          </a:p>
          <a:p>
            <a:pPr algn="l"/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ProductRepository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dao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ProductRepository.getInstance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//static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으로 생성한 </a:t>
            </a:r>
            <a:r>
              <a:rPr lang="en-US" altLang="ko-KR" sz="10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ProductRepository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()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를 반환해 온다</a:t>
            </a:r>
            <a:endParaRPr lang="ko-KR" altLang="en-US" sz="10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Product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dao.getProductById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(id);</a:t>
            </a:r>
          </a:p>
          <a:p>
            <a:pPr algn="l"/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해당 품목의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id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를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list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에서 꺼내서 가져온다</a:t>
            </a:r>
            <a:endParaRPr lang="ko-KR" altLang="en-US" sz="10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&lt;Product&gt;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goodsList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dao.getAllProducts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모든 품목의 리스트를 반환해 온다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Product goods =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Product();</a:t>
            </a:r>
          </a:p>
          <a:p>
            <a:pPr algn="l"/>
            <a:r>
              <a:rPr lang="nn-NO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i=0; i&lt;goodsList.size(); i++){</a:t>
            </a: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goods=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goodsList.get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goods.getProductId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().equals(id)){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품목의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id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와 동일한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id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가 나타날 때 </a:t>
            </a:r>
            <a:r>
              <a:rPr lang="ko-KR" altLang="en-US" sz="10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반복문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 탈출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;}}</a:t>
            </a:r>
            <a:endParaRPr lang="ko-KR" altLang="en-US" sz="10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&lt;Product&gt; list = </a:t>
            </a:r>
            <a:r>
              <a:rPr lang="en-US" altLang="ko-KR" sz="10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US" altLang="ko-KR" sz="10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&lt;Product&gt;) </a:t>
            </a:r>
            <a:r>
              <a:rPr lang="en-US" altLang="ko-KR" sz="1000" b="1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session.getAttribute</a:t>
            </a:r>
            <a:r>
              <a:rPr lang="en-US" altLang="ko-KR" sz="10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cartlist</a:t>
            </a:r>
            <a:r>
              <a:rPr lang="en-US" altLang="ko-KR" sz="1000" b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0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(list ==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){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//list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가 널이면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cartlist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라는 이름으로 모든 품목을 받아온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list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를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session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에 저장</a:t>
            </a: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list =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&lt;Product&gt;();</a:t>
            </a:r>
          </a:p>
          <a:p>
            <a:pPr algn="l"/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session.setAttribute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cartlist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, list);</a:t>
            </a: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=0;</a:t>
            </a: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Product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goodsQnt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Product();</a:t>
            </a:r>
          </a:p>
          <a:p>
            <a:pPr algn="l"/>
            <a:endParaRPr lang="ko-KR" altLang="en-US" sz="10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ko-KR" alt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=0;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list.size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++){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장바구니에 같은 품목을 더 넣을 경우 수량을 증가시킨다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goodsQnt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list.get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goodsQnt.getProductId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().equals(id)){</a:t>
            </a:r>
          </a:p>
          <a:p>
            <a:pPr algn="l"/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orderQuantity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goodsQnt.getQuantity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 + 1;</a:t>
            </a:r>
          </a:p>
          <a:p>
            <a:pPr algn="l"/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goodsQnt.setQuantity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orderQuantity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}}</a:t>
            </a:r>
            <a:endParaRPr lang="ko-KR" altLang="en-US" sz="10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0){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카운트가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이면 수량을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로 넣어서 리스트에 추가</a:t>
            </a:r>
          </a:p>
          <a:p>
            <a:pPr algn="l"/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goods.setQuantity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(1);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list.add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(goods);}</a:t>
            </a:r>
          </a:p>
          <a:p>
            <a:pPr algn="l"/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response.sendRedirect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"product5.jsp?id="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+ id);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해당 품목의 상세보기 페이지로 이동</a:t>
            </a:r>
          </a:p>
          <a:p>
            <a:pPr algn="l"/>
            <a:r>
              <a:rPr lang="en-US" altLang="ko-KR" sz="1000" b="1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endParaRPr sz="100" b="1" dirty="0"/>
          </a:p>
        </p:txBody>
      </p:sp>
      <p:sp>
        <p:nvSpPr>
          <p:cNvPr id="14" name="직사각형">
            <a:extLst>
              <a:ext uri="{FF2B5EF4-FFF2-40B4-BE49-F238E27FC236}">
                <a16:creationId xmlns:a16="http://schemas.microsoft.com/office/drawing/2014/main" id="{5C817684-86D4-4AA8-96EA-56793098C57C}"/>
              </a:ext>
            </a:extLst>
          </p:cNvPr>
          <p:cNvSpPr/>
          <p:nvPr/>
        </p:nvSpPr>
        <p:spPr>
          <a:xfrm>
            <a:off x="0" y="1215340"/>
            <a:ext cx="5525311" cy="3045376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form </a:t>
            </a:r>
            <a:r>
              <a:rPr lang="en-US" altLang="ko-KR" sz="1100" b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addForm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1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action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"./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addCart.jsp?id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BF5F3F"/>
                </a:solidFill>
                <a:latin typeface="Consolas" panose="020B0609020204030204" pitchFamily="49" charset="0"/>
              </a:rPr>
              <a:t>&lt;%=</a:t>
            </a:r>
            <a:r>
              <a:rPr lang="en-US" altLang="ko-KR" sz="11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product.getProductId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100" b="1" i="1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1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method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"post"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100" b="1" dirty="0" err="1">
                <a:solidFill>
                  <a:srgbClr val="3F5FBF"/>
                </a:solidFill>
                <a:latin typeface="Consolas" panose="020B0609020204030204" pitchFamily="49" charset="0"/>
              </a:rPr>
              <a:t>addToCart</a:t>
            </a:r>
            <a:r>
              <a:rPr lang="en-US" altLang="ko-KR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()</a:t>
            </a:r>
            <a:r>
              <a:rPr lang="ko-KR" altLang="en-US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가 </a:t>
            </a:r>
            <a:r>
              <a:rPr lang="en-US" altLang="ko-KR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true</a:t>
            </a:r>
            <a:r>
              <a:rPr lang="ko-KR" altLang="en-US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로 실행하면 </a:t>
            </a:r>
            <a:r>
              <a:rPr lang="en-US" altLang="ko-KR" sz="1100" b="1" dirty="0" err="1">
                <a:solidFill>
                  <a:srgbClr val="3F5FBF"/>
                </a:solidFill>
                <a:latin typeface="Consolas" panose="020B0609020204030204" pitchFamily="49" charset="0"/>
              </a:rPr>
              <a:t>addCart.jsp</a:t>
            </a:r>
            <a:r>
              <a:rPr lang="ko-KR" altLang="en-US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로 이동 해당 품목의 아이디를 가지고 간다</a:t>
            </a:r>
            <a:r>
              <a:rPr lang="en-US" altLang="ko-KR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. --&gt;</a:t>
            </a:r>
            <a:endParaRPr lang="en-US" altLang="ko-KR" sz="1100" b="1" i="1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a </a:t>
            </a:r>
            <a:r>
              <a:rPr lang="en-US" altLang="ko-KR" sz="1100" b="1" dirty="0" err="1">
                <a:solidFill>
                  <a:srgbClr val="7F007F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"#" </a:t>
            </a:r>
            <a:r>
              <a:rPr lang="en-US" altLang="ko-KR" sz="11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-info" </a:t>
            </a:r>
            <a:r>
              <a:rPr lang="en-US" altLang="ko-KR" sz="11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addToCart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()"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1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바로구매</a:t>
            </a:r>
            <a:r>
              <a:rPr lang="ko-KR" altLang="en-US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raquo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;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 </a:t>
            </a:r>
          </a:p>
          <a:p>
            <a:pPr algn="l"/>
            <a:endParaRPr lang="en-US" altLang="ko-KR" sz="1100" b="1" i="1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100" b="1" i="1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script </a:t>
            </a:r>
            <a:r>
              <a:rPr lang="en-US" altLang="ko-KR" sz="110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"text/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javascript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1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상품 구매 버튼을 눌렀을 때 실행되는 함수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addToCart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ko-KR" alt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(confirm(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상품을 장바구니에 </a:t>
            </a:r>
            <a:r>
              <a:rPr lang="ko-KR" altLang="en-US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추가하시겠습니까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?"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)){</a:t>
            </a:r>
          </a:p>
          <a:p>
            <a:pPr algn="l"/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document.addForm.submit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document.addForm.reset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b="1" i="1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endParaRPr lang="en-US" b="1" i="1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endParaRPr sz="100" b="1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CBBD4B4-94A4-4130-AE53-E3A0EF4A7664}"/>
              </a:ext>
            </a:extLst>
          </p:cNvPr>
          <p:cNvCxnSpPr>
            <a:cxnSpLocks/>
          </p:cNvCxnSpPr>
          <p:nvPr/>
        </p:nvCxnSpPr>
        <p:spPr>
          <a:xfrm flipH="1">
            <a:off x="1556426" y="2110902"/>
            <a:ext cx="2130357" cy="709143"/>
          </a:xfrm>
          <a:prstGeom prst="straightConnector1">
            <a:avLst/>
          </a:prstGeom>
          <a:noFill/>
          <a:ln w="381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0D111CF-0441-4FBE-B7F5-D6835FD64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07" y="4446127"/>
            <a:ext cx="4559192" cy="2411872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E46A8126-9508-43E8-AF1B-77A361627FEC}"/>
              </a:ext>
            </a:extLst>
          </p:cNvPr>
          <p:cNvSpPr/>
          <p:nvPr/>
        </p:nvSpPr>
        <p:spPr>
          <a:xfrm>
            <a:off x="2169268" y="6429983"/>
            <a:ext cx="953311" cy="428017"/>
          </a:xfrm>
          <a:prstGeom prst="frame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E75F1F0-A297-41AE-B785-858362262FC9}"/>
              </a:ext>
            </a:extLst>
          </p:cNvPr>
          <p:cNvCxnSpPr/>
          <p:nvPr/>
        </p:nvCxnSpPr>
        <p:spPr>
          <a:xfrm flipH="1" flipV="1">
            <a:off x="1750979" y="6206247"/>
            <a:ext cx="398834" cy="408562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439022607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부제목 2"/>
          <p:cNvSpPr txBox="1"/>
          <p:nvPr/>
        </p:nvSpPr>
        <p:spPr>
          <a:xfrm>
            <a:off x="0" y="958870"/>
            <a:ext cx="12063033" cy="1441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장바구니에서 모든 상품 삭제하는 </a:t>
            </a:r>
            <a:r>
              <a:rPr lang="en-US" altLang="ko-KR" dirty="0" err="1"/>
              <a:t>deleteCart</a:t>
            </a:r>
            <a:r>
              <a:rPr lang="en-US" altLang="ko-KR" dirty="0"/>
              <a:t> </a:t>
            </a:r>
            <a:r>
              <a:rPr lang="ko-KR" altLang="en-US" dirty="0"/>
              <a:t>기능과 주문하는 </a:t>
            </a:r>
            <a:r>
              <a:rPr lang="en-US" altLang="ko-KR" dirty="0" err="1"/>
              <a:t>shippingInfo</a:t>
            </a:r>
            <a:r>
              <a:rPr lang="en-US" altLang="ko-KR" dirty="0"/>
              <a:t> </a:t>
            </a:r>
            <a:r>
              <a:rPr lang="ko-KR" altLang="en-US" dirty="0"/>
              <a:t>기능 구현</a:t>
            </a:r>
            <a:endParaRPr lang="en-US" altLang="ko-KR" dirty="0"/>
          </a:p>
        </p:txBody>
      </p:sp>
      <p:pic>
        <p:nvPicPr>
          <p:cNvPr id="1272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273" name="TextBox 2"/>
          <p:cNvSpPr txBox="1"/>
          <p:nvPr/>
        </p:nvSpPr>
        <p:spPr>
          <a:xfrm>
            <a:off x="321306" y="164259"/>
            <a:ext cx="7382788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en-US" altLang="ko-KR" dirty="0"/>
              <a:t>8.</a:t>
            </a:r>
            <a:r>
              <a:rPr lang="ko-KR" altLang="en-US" dirty="0"/>
              <a:t>상품구매과정</a:t>
            </a:r>
            <a:r>
              <a:rPr lang="en-US" altLang="ko-KR" dirty="0"/>
              <a:t>(</a:t>
            </a:r>
            <a:r>
              <a:rPr lang="en-US" altLang="ko-KR" dirty="0" err="1"/>
              <a:t>cart.jsp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10" name="직사각형">
            <a:extLst>
              <a:ext uri="{FF2B5EF4-FFF2-40B4-BE49-F238E27FC236}">
                <a16:creationId xmlns:a16="http://schemas.microsoft.com/office/drawing/2014/main" id="{F68699FB-56DE-4270-BEE1-0CBCF61652C4}"/>
              </a:ext>
            </a:extLst>
          </p:cNvPr>
          <p:cNvSpPr/>
          <p:nvPr/>
        </p:nvSpPr>
        <p:spPr>
          <a:xfrm>
            <a:off x="5525311" y="1183225"/>
            <a:ext cx="6666689" cy="1612524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100" dirty="0">
                <a:solidFill>
                  <a:srgbClr val="BF5F3F"/>
                </a:solidFill>
                <a:latin typeface="Consolas" panose="020B0609020204030204" pitchFamily="49" charset="0"/>
              </a:rPr>
              <a:t>&lt;%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장바구니에 등록된 전체 상품페이지 삭제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String id =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request.getParameter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2A00FF"/>
                </a:solidFill>
                <a:latin typeface="Consolas" panose="020B0609020204030204" pitchFamily="49" charset="0"/>
              </a:rPr>
              <a:t>cartId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(id==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||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id.trim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().equals(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)){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response.sendRedirect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2A00FF"/>
                </a:solidFill>
                <a:latin typeface="Consolas" panose="020B0609020204030204" pitchFamily="49" charset="0"/>
              </a:rPr>
              <a:t>cart.jsp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session.invalidate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//invalidate 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함수는 세션을 없애고 세션에 속해 있는 값들을 모두 없앤다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response.sendRedirect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2A00FF"/>
                </a:solidFill>
                <a:latin typeface="Consolas" panose="020B0609020204030204" pitchFamily="49" charset="0"/>
              </a:rPr>
              <a:t>cart.jsp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);  </a:t>
            </a:r>
            <a:r>
              <a:rPr lang="en-US" altLang="ko-KR" sz="1100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endParaRPr sz="100" b="1" dirty="0"/>
          </a:p>
        </p:txBody>
      </p:sp>
      <p:sp>
        <p:nvSpPr>
          <p:cNvPr id="14" name="직사각형">
            <a:extLst>
              <a:ext uri="{FF2B5EF4-FFF2-40B4-BE49-F238E27FC236}">
                <a16:creationId xmlns:a16="http://schemas.microsoft.com/office/drawing/2014/main" id="{5C817684-86D4-4AA8-96EA-56793098C57C}"/>
              </a:ext>
            </a:extLst>
          </p:cNvPr>
          <p:cNvSpPr/>
          <p:nvPr/>
        </p:nvSpPr>
        <p:spPr>
          <a:xfrm>
            <a:off x="1" y="1215340"/>
            <a:ext cx="4805464" cy="2510354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td </a:t>
            </a:r>
            <a:r>
              <a:rPr lang="en-US" altLang="ko-KR" sz="1100" dirty="0">
                <a:solidFill>
                  <a:srgbClr val="7F007F"/>
                </a:solidFill>
                <a:latin typeface="Consolas" panose="020B0609020204030204" pitchFamily="49" charset="0"/>
              </a:rPr>
              <a:t>align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"left"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a </a:t>
            </a:r>
            <a:r>
              <a:rPr lang="en-US" altLang="ko-KR" sz="1100" dirty="0" err="1">
                <a:solidFill>
                  <a:srgbClr val="7F007F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"./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deleteCart.jsp?cartId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BF5F3F"/>
                </a:solidFill>
                <a:latin typeface="Consolas" panose="020B0609020204030204" pitchFamily="49" charset="0"/>
              </a:rPr>
              <a:t>&lt;%=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cartId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i="1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</a:p>
          <a:p>
            <a:pPr algn="l"/>
            <a:r>
              <a:rPr lang="en-US" altLang="ko-KR" sz="1100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-danger"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삭제하기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i="1" dirty="0">
                <a:solidFill>
                  <a:srgbClr val="3F7F7F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100" i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td </a:t>
            </a:r>
            <a:r>
              <a:rPr lang="en-US" altLang="ko-KR" sz="1100" dirty="0">
                <a:solidFill>
                  <a:srgbClr val="7F007F"/>
                </a:solidFill>
                <a:latin typeface="Consolas" panose="020B0609020204030204" pitchFamily="49" charset="0"/>
              </a:rPr>
              <a:t>align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"right"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BF5F3F"/>
                </a:solidFill>
                <a:latin typeface="Consolas" panose="020B0609020204030204" pitchFamily="49" charset="0"/>
              </a:rPr>
              <a:t>&lt;%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&lt;Product&gt;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cartList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u="sng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US" altLang="ko-KR" sz="1100" u="sng" dirty="0">
                <a:solidFill>
                  <a:srgbClr val="000000"/>
                </a:solidFill>
                <a:latin typeface="Consolas" panose="020B0609020204030204" pitchFamily="49" charset="0"/>
              </a:rPr>
              <a:t>&lt;Product&gt;) </a:t>
            </a:r>
            <a:r>
              <a:rPr lang="en-US" altLang="ko-KR" sz="11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session.getAttribute</a:t>
            </a:r>
            <a:r>
              <a:rPr lang="en-US" altLang="ko-KR" sz="1100" u="sng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cartlist</a:t>
            </a:r>
            <a:r>
              <a:rPr lang="en-US" altLang="ko-KR" sz="1100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u="sng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cartList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상품이 있을 때만 주문하기 버튼 나타남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a </a:t>
            </a:r>
            <a:r>
              <a:rPr lang="en-US" altLang="ko-KR" sz="1100" dirty="0" err="1">
                <a:solidFill>
                  <a:srgbClr val="7F007F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"./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shippingInfo.jsp?cartId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BF5F3F"/>
                </a:solidFill>
                <a:latin typeface="Consolas" panose="020B0609020204030204" pitchFamily="49" charset="0"/>
              </a:rPr>
              <a:t>&lt;%=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cartId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i="1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</a:p>
          <a:p>
            <a:pPr algn="l"/>
            <a:r>
              <a:rPr lang="en-US" altLang="ko-KR" sz="1100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-success"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주문하기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i="1" dirty="0">
                <a:solidFill>
                  <a:srgbClr val="3F7F7F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100" i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BF5F3F"/>
                </a:solidFill>
                <a:latin typeface="Consolas" panose="020B0609020204030204" pitchFamily="49" charset="0"/>
              </a:rPr>
              <a:t>&lt;%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endParaRPr lang="en-US" sz="1100" b="1" i="1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endParaRPr sz="100" b="1" dirty="0"/>
          </a:p>
        </p:txBody>
      </p:sp>
      <p:sp>
        <p:nvSpPr>
          <p:cNvPr id="15" name="TextBox 33">
            <a:extLst>
              <a:ext uri="{FF2B5EF4-FFF2-40B4-BE49-F238E27FC236}">
                <a16:creationId xmlns:a16="http://schemas.microsoft.com/office/drawing/2014/main" id="{06064087-A59E-47C3-BFF8-4AD224EBCFBF}"/>
              </a:ext>
            </a:extLst>
          </p:cNvPr>
          <p:cNvSpPr txBox="1"/>
          <p:nvPr/>
        </p:nvSpPr>
        <p:spPr>
          <a:xfrm>
            <a:off x="3063695" y="3433306"/>
            <a:ext cx="1741770" cy="292388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altLang="ko-KR" dirty="0" err="1"/>
              <a:t>cart.jsp</a:t>
            </a:r>
            <a:endParaRPr lang="en-US" altLang="ko-KR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AE5A413-1829-4ACF-AC19-8626929BB2D9}"/>
              </a:ext>
            </a:extLst>
          </p:cNvPr>
          <p:cNvCxnSpPr/>
          <p:nvPr/>
        </p:nvCxnSpPr>
        <p:spPr>
          <a:xfrm>
            <a:off x="3638145" y="1488332"/>
            <a:ext cx="1887166" cy="0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직사각형">
            <a:extLst>
              <a:ext uri="{FF2B5EF4-FFF2-40B4-BE49-F238E27FC236}">
                <a16:creationId xmlns:a16="http://schemas.microsoft.com/office/drawing/2014/main" id="{2E6A309A-10E4-455D-8278-8EF35FFFD53A}"/>
              </a:ext>
            </a:extLst>
          </p:cNvPr>
          <p:cNvSpPr/>
          <p:nvPr/>
        </p:nvSpPr>
        <p:spPr>
          <a:xfrm>
            <a:off x="5525310" y="2911505"/>
            <a:ext cx="6666689" cy="3946495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050" u="sng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u="sng" dirty="0">
                <a:solidFill>
                  <a:srgbClr val="3F7F7F"/>
                </a:solidFill>
                <a:latin typeface="Consolas" panose="020B0609020204030204" pitchFamily="49" charset="0"/>
              </a:rPr>
              <a:t>form</a:t>
            </a:r>
            <a:r>
              <a:rPr lang="en-US" altLang="ko-KR" sz="105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u="sng" dirty="0">
                <a:solidFill>
                  <a:srgbClr val="7F007F"/>
                </a:solidFill>
                <a:latin typeface="Consolas" panose="020B0609020204030204" pitchFamily="49" charset="0"/>
              </a:rPr>
              <a:t>action</a:t>
            </a:r>
            <a:r>
              <a:rPr lang="en-US" altLang="ko-KR" sz="1050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"./</a:t>
            </a:r>
            <a:r>
              <a:rPr lang="en-US" altLang="ko-KR" sz="105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processShippingInfo.jsp</a:t>
            </a:r>
            <a:r>
              <a:rPr lang="en-US" altLang="ko-KR" sz="105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i="1" u="sng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"form-horizontal"</a:t>
            </a:r>
            <a:r>
              <a:rPr lang="en-US" altLang="ko-KR" sz="105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i="1" u="sng" dirty="0">
                <a:solidFill>
                  <a:srgbClr val="7F007F"/>
                </a:solidFill>
                <a:latin typeface="Consolas" panose="020B0609020204030204" pitchFamily="49" charset="0"/>
              </a:rPr>
              <a:t>method</a:t>
            </a:r>
            <a:r>
              <a:rPr lang="en-US" altLang="ko-KR" sz="105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"post"</a:t>
            </a:r>
            <a:r>
              <a:rPr lang="en-US" altLang="ko-KR" sz="105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"hidden"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cartId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BF5F3F"/>
                </a:solidFill>
                <a:latin typeface="Consolas" panose="020B0609020204030204" pitchFamily="49" charset="0"/>
              </a:rPr>
              <a:t>&lt;%=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request.getParameter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cartId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050" i="1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algn="l"/>
            <a:endParaRPr lang="en-US" altLang="ko-KR" sz="105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"text"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addr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</a:p>
          <a:p>
            <a:pPr algn="l"/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addr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"form-control" </a:t>
            </a:r>
            <a:r>
              <a:rPr lang="en-US" altLang="ko-KR" sz="1050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readonly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text"</a:t>
            </a:r>
            <a:r>
              <a:rPr lang="en-US" altLang="ko-KR" sz="1050" dirty="0" err="1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"addr2"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"form-control"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placeholder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상세주소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ko-KR" altLang="en-US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ko-KR" sz="1050" i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"button"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addr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5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주소찾기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findAddr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()"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findAddr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daum.Postcode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oncomplete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(data) {</a:t>
            </a:r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console.log(data);</a:t>
            </a:r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팝업에서 검색결과 항목을 </a:t>
            </a:r>
            <a:r>
              <a:rPr lang="ko-KR" altLang="en-US" sz="1050" dirty="0" err="1">
                <a:solidFill>
                  <a:srgbClr val="3F7F5F"/>
                </a:solidFill>
                <a:latin typeface="Consolas" panose="020B0609020204030204" pitchFamily="49" charset="0"/>
              </a:rPr>
              <a:t>클릭했을때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 실행할 코드를 작성하는 부분</a:t>
            </a:r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도로명 주소의 노출 규칙에 따라 주소를 표시한다</a:t>
            </a:r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내려오는 변수가 값이 없는 경우엔 공백</a:t>
            </a:r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('')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값을 가지므로</a:t>
            </a:r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이를 참고하여 분기 한다</a:t>
            </a:r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roadAddr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data.roadAddress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도로명 주소 변수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jibunAddr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data.jibunAddress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지번 주소 변수</a:t>
            </a:r>
          </a:p>
          <a:p>
            <a:pPr algn="l"/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우편번호와 주소 정보를 해당 필드에 넣는다</a:t>
            </a:r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roadAddr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!== 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‘’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dirty="0" err="1">
                <a:solidFill>
                  <a:srgbClr val="2A00FF"/>
                </a:solidFill>
                <a:latin typeface="Consolas" panose="020B0609020204030204" pitchFamily="49" charset="0"/>
              </a:rPr>
              <a:t>addr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).value =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roadAddr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jibunAddr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!== 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‘’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dirty="0" err="1">
                <a:solidFill>
                  <a:srgbClr val="2A00FF"/>
                </a:solidFill>
                <a:latin typeface="Consolas" panose="020B0609020204030204" pitchFamily="49" charset="0"/>
              </a:rPr>
              <a:t>addr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).value =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jibunAddr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}).open();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script </a:t>
            </a:r>
            <a:r>
              <a:rPr lang="en-US" altLang="ko-KR" sz="1050" dirty="0" err="1">
                <a:solidFill>
                  <a:srgbClr val="7F007F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"//t1.daumcdn.net/</a:t>
            </a:r>
            <a:r>
              <a:rPr lang="en-US" altLang="ko-KR" sz="105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mapjsapi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/bundle/postcode/prod/postcode.v2.js"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0071422-5568-48D2-BECE-3A015E26E981}"/>
              </a:ext>
            </a:extLst>
          </p:cNvPr>
          <p:cNvCxnSpPr/>
          <p:nvPr/>
        </p:nvCxnSpPr>
        <p:spPr>
          <a:xfrm>
            <a:off x="2723745" y="2918298"/>
            <a:ext cx="2626468" cy="510702"/>
          </a:xfrm>
          <a:prstGeom prst="straightConnector1">
            <a:avLst/>
          </a:prstGeom>
          <a:noFill/>
          <a:ln w="381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87CDACE-4E71-419A-A645-B9554FB3EBA3}"/>
              </a:ext>
            </a:extLst>
          </p:cNvPr>
          <p:cNvSpPr txBox="1"/>
          <p:nvPr/>
        </p:nvSpPr>
        <p:spPr>
          <a:xfrm>
            <a:off x="8044577" y="3317132"/>
            <a:ext cx="369330" cy="2237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…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TextBox 33">
            <a:extLst>
              <a:ext uri="{FF2B5EF4-FFF2-40B4-BE49-F238E27FC236}">
                <a16:creationId xmlns:a16="http://schemas.microsoft.com/office/drawing/2014/main" id="{65362B33-19BB-4308-98F4-2E6D094BB669}"/>
              </a:ext>
            </a:extLst>
          </p:cNvPr>
          <p:cNvSpPr txBox="1"/>
          <p:nvPr/>
        </p:nvSpPr>
        <p:spPr>
          <a:xfrm>
            <a:off x="10436113" y="1215340"/>
            <a:ext cx="1741770" cy="292388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altLang="ko-KR" dirty="0" err="1"/>
              <a:t>deleteCart.jsp</a:t>
            </a:r>
            <a:endParaRPr lang="en-US" altLang="ko-KR" dirty="0"/>
          </a:p>
        </p:txBody>
      </p:sp>
      <p:sp>
        <p:nvSpPr>
          <p:cNvPr id="22" name="TextBox 33">
            <a:extLst>
              <a:ext uri="{FF2B5EF4-FFF2-40B4-BE49-F238E27FC236}">
                <a16:creationId xmlns:a16="http://schemas.microsoft.com/office/drawing/2014/main" id="{0CC22BA3-6EF3-4C09-A8D1-C1834CC674D2}"/>
              </a:ext>
            </a:extLst>
          </p:cNvPr>
          <p:cNvSpPr txBox="1"/>
          <p:nvPr/>
        </p:nvSpPr>
        <p:spPr>
          <a:xfrm>
            <a:off x="10436113" y="4305553"/>
            <a:ext cx="1741770" cy="292388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altLang="ko-KR" dirty="0" err="1"/>
              <a:t>shippingInfo.jsp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53454074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부제목 2"/>
          <p:cNvSpPr txBox="1"/>
          <p:nvPr/>
        </p:nvSpPr>
        <p:spPr>
          <a:xfrm>
            <a:off x="0" y="979778"/>
            <a:ext cx="12063033" cy="1441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장바구니에서 선택한 품목만 지우기 기능 </a:t>
            </a:r>
            <a:r>
              <a:rPr lang="en-US" altLang="ko-KR" dirty="0"/>
              <a:t>(</a:t>
            </a:r>
            <a:r>
              <a:rPr lang="en-US" altLang="ko-KR" dirty="0" err="1"/>
              <a:t>removeCart.jsp</a:t>
            </a:r>
            <a:r>
              <a:rPr lang="en-US" altLang="ko-KR" dirty="0"/>
              <a:t>)</a:t>
            </a:r>
          </a:p>
        </p:txBody>
      </p:sp>
      <p:pic>
        <p:nvPicPr>
          <p:cNvPr id="1272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273" name="TextBox 2"/>
          <p:cNvSpPr txBox="1"/>
          <p:nvPr/>
        </p:nvSpPr>
        <p:spPr>
          <a:xfrm>
            <a:off x="321306" y="164259"/>
            <a:ext cx="7382788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en-US" altLang="ko-KR" dirty="0"/>
              <a:t>8.</a:t>
            </a:r>
            <a:r>
              <a:rPr lang="ko-KR" altLang="en-US" dirty="0"/>
              <a:t>상품구매과정</a:t>
            </a:r>
            <a:r>
              <a:rPr lang="en-US" altLang="ko-KR" dirty="0"/>
              <a:t>(</a:t>
            </a:r>
            <a:r>
              <a:rPr lang="en-US" altLang="ko-KR" dirty="0" err="1"/>
              <a:t>cart.jsp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10" name="직사각형">
            <a:extLst>
              <a:ext uri="{FF2B5EF4-FFF2-40B4-BE49-F238E27FC236}">
                <a16:creationId xmlns:a16="http://schemas.microsoft.com/office/drawing/2014/main" id="{F68699FB-56DE-4270-BEE1-0CBCF61652C4}"/>
              </a:ext>
            </a:extLst>
          </p:cNvPr>
          <p:cNvSpPr/>
          <p:nvPr/>
        </p:nvSpPr>
        <p:spPr>
          <a:xfrm>
            <a:off x="5525311" y="1183225"/>
            <a:ext cx="6666689" cy="1612524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&lt;Product&gt;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cartList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u="sng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US" altLang="ko-KR" sz="1100" u="sng" dirty="0">
                <a:solidFill>
                  <a:srgbClr val="000000"/>
                </a:solidFill>
                <a:latin typeface="Consolas" panose="020B0609020204030204" pitchFamily="49" charset="0"/>
              </a:rPr>
              <a:t>&lt;Product&gt;) </a:t>
            </a:r>
            <a:r>
              <a:rPr lang="en-US" altLang="ko-KR" sz="11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session.getAttribute</a:t>
            </a:r>
            <a:r>
              <a:rPr lang="en-US" altLang="ko-KR" sz="1100" u="sng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cartlist</a:t>
            </a:r>
            <a:r>
              <a:rPr lang="en-US" altLang="ko-KR" sz="1100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u="sng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Product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goodsQnt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Product();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=0;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cartList.size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++){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상품리스트 하나씩 출력하기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goodsQnt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cartList.get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goodsQnt.getProductId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().equals(id)){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cartList.remove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goodsQnt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해당 품목 리스트에서 지우기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sz="100" b="1" dirty="0"/>
          </a:p>
        </p:txBody>
      </p:sp>
      <p:sp>
        <p:nvSpPr>
          <p:cNvPr id="14" name="직사각형">
            <a:extLst>
              <a:ext uri="{FF2B5EF4-FFF2-40B4-BE49-F238E27FC236}">
                <a16:creationId xmlns:a16="http://schemas.microsoft.com/office/drawing/2014/main" id="{5C817684-86D4-4AA8-96EA-56793098C57C}"/>
              </a:ext>
            </a:extLst>
          </p:cNvPr>
          <p:cNvSpPr/>
          <p:nvPr/>
        </p:nvSpPr>
        <p:spPr>
          <a:xfrm>
            <a:off x="0" y="1205679"/>
            <a:ext cx="5136203" cy="3638762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100" dirty="0">
                <a:solidFill>
                  <a:srgbClr val="BF5F3F"/>
                </a:solidFill>
                <a:latin typeface="Consolas" panose="020B0609020204030204" pitchFamily="49" charset="0"/>
              </a:rPr>
              <a:t>&lt;%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sum = 0;</a:t>
            </a:r>
          </a:p>
          <a:p>
            <a:pPr algn="l"/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cartList = </a:t>
            </a:r>
            <a:r>
              <a:rPr lang="fr-FR" altLang="ko-KR" sz="1100" u="sng" dirty="0">
                <a:solidFill>
                  <a:srgbClr val="000000"/>
                </a:solidFill>
                <a:latin typeface="Consolas" panose="020B0609020204030204" pitchFamily="49" charset="0"/>
              </a:rPr>
              <a:t>(ArrayList&lt;Product&gt;) session.getAttribute(</a:t>
            </a:r>
            <a:r>
              <a:rPr lang="fr-FR" altLang="ko-KR" sz="1100" u="sng" dirty="0">
                <a:solidFill>
                  <a:srgbClr val="2A00FF"/>
                </a:solidFill>
                <a:latin typeface="Consolas" panose="020B0609020204030204" pitchFamily="49" charset="0"/>
              </a:rPr>
              <a:t>"cartlist"</a:t>
            </a:r>
            <a:r>
              <a:rPr lang="fr-FR" altLang="ko-KR" sz="1100" u="sng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cartList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cartList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&lt;Product&gt;();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=0;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cartList.size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++){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상품리스트 하나씩 출력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Product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cartList.get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total =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product.getUnitPrice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 *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product.getQuantity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각 품목의 수량과 가격을 곱해서 합 구하기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sum = sum + total;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총합 구하기</a:t>
            </a:r>
          </a:p>
          <a:p>
            <a:pPr algn="l"/>
            <a:r>
              <a:rPr lang="en-US" altLang="ko-KR" sz="1100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BF5F3F"/>
                </a:solidFill>
                <a:latin typeface="Consolas" panose="020B0609020204030204" pitchFamily="49" charset="0"/>
              </a:rPr>
              <a:t>&lt;%=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product.getProductId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100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altLang="ko-KR" sz="1100" dirty="0">
                <a:solidFill>
                  <a:srgbClr val="BF5F3F"/>
                </a:solidFill>
                <a:latin typeface="Consolas" panose="020B0609020204030204" pitchFamily="49" charset="0"/>
              </a:rPr>
              <a:t>&lt;%=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product.getPname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100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BF5F3F"/>
                </a:solidFill>
                <a:latin typeface="Consolas" panose="020B0609020204030204" pitchFamily="49" charset="0"/>
              </a:rPr>
              <a:t>&lt;%=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product.getUnitPrice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100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BF5F3F"/>
                </a:solidFill>
                <a:latin typeface="Consolas" panose="020B0609020204030204" pitchFamily="49" charset="0"/>
              </a:rPr>
              <a:t>&lt;%=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product.getQuantity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100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BF5F3F"/>
                </a:solidFill>
                <a:latin typeface="Consolas" panose="020B0609020204030204" pitchFamily="49" charset="0"/>
              </a:rPr>
              <a:t>&lt;%=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total</a:t>
            </a:r>
            <a:r>
              <a:rPr lang="en-US" altLang="ko-KR" sz="1100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a </a:t>
            </a:r>
            <a:r>
              <a:rPr lang="en-US" altLang="ko-KR" sz="1100" dirty="0" err="1">
                <a:solidFill>
                  <a:srgbClr val="7F007F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"./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removeCart.jsp?id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BF5F3F"/>
                </a:solidFill>
                <a:latin typeface="Consolas" panose="020B0609020204030204" pitchFamily="49" charset="0"/>
              </a:rPr>
              <a:t>&lt;%=</a:t>
            </a:r>
            <a:r>
              <a:rPr lang="en-US" altLang="ko-KR" sz="11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product.getProductId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100" i="1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100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"badge badge-danger"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삭제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i="1" dirty="0">
                <a:solidFill>
                  <a:srgbClr val="3F7F7F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100" i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en-US" sz="100" b="1" dirty="0"/>
          </a:p>
        </p:txBody>
      </p:sp>
      <p:sp>
        <p:nvSpPr>
          <p:cNvPr id="15" name="TextBox 33">
            <a:extLst>
              <a:ext uri="{FF2B5EF4-FFF2-40B4-BE49-F238E27FC236}">
                <a16:creationId xmlns:a16="http://schemas.microsoft.com/office/drawing/2014/main" id="{06064087-A59E-47C3-BFF8-4AD224EBCFBF}"/>
              </a:ext>
            </a:extLst>
          </p:cNvPr>
          <p:cNvSpPr txBox="1"/>
          <p:nvPr/>
        </p:nvSpPr>
        <p:spPr>
          <a:xfrm>
            <a:off x="3394433" y="4539575"/>
            <a:ext cx="1741770" cy="292388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altLang="ko-KR" dirty="0" err="1"/>
              <a:t>cart.jsp</a:t>
            </a:r>
            <a:endParaRPr lang="en-US" altLang="ko-KR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AE5A413-1829-4ACF-AC19-8626929BB2D9}"/>
              </a:ext>
            </a:extLst>
          </p:cNvPr>
          <p:cNvCxnSpPr>
            <a:cxnSpLocks/>
          </p:cNvCxnSpPr>
          <p:nvPr/>
        </p:nvCxnSpPr>
        <p:spPr>
          <a:xfrm flipV="1">
            <a:off x="3482502" y="2478289"/>
            <a:ext cx="2130358" cy="1578145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TextBox 33">
            <a:extLst>
              <a:ext uri="{FF2B5EF4-FFF2-40B4-BE49-F238E27FC236}">
                <a16:creationId xmlns:a16="http://schemas.microsoft.com/office/drawing/2014/main" id="{65362B33-19BB-4308-98F4-2E6D094BB669}"/>
              </a:ext>
            </a:extLst>
          </p:cNvPr>
          <p:cNvSpPr txBox="1"/>
          <p:nvPr/>
        </p:nvSpPr>
        <p:spPr>
          <a:xfrm>
            <a:off x="10469684" y="2478289"/>
            <a:ext cx="1741770" cy="292388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altLang="ko-KR" dirty="0" err="1"/>
              <a:t>removeCart.jsp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BEFE40-6F10-4525-B04A-58E984BD9A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608" y="3716100"/>
            <a:ext cx="6827392" cy="225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23712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부제목 2"/>
          <p:cNvSpPr txBox="1"/>
          <p:nvPr/>
        </p:nvSpPr>
        <p:spPr>
          <a:xfrm>
            <a:off x="0" y="979778"/>
            <a:ext cx="12063033" cy="1441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폼으로 </a:t>
            </a:r>
            <a:r>
              <a:rPr lang="ko-KR" altLang="en-US" dirty="0" err="1"/>
              <a:t>부터</a:t>
            </a:r>
            <a:r>
              <a:rPr lang="ko-KR" altLang="en-US" dirty="0"/>
              <a:t> 받은 고객의 배송 정보를 쿠키를 생성하여 저장하고 </a:t>
            </a:r>
            <a:r>
              <a:rPr lang="en-US" altLang="ko-KR" dirty="0"/>
              <a:t>response</a:t>
            </a:r>
            <a:r>
              <a:rPr lang="ko-KR" altLang="en-US" dirty="0"/>
              <a:t>에 추가한다</a:t>
            </a:r>
            <a:r>
              <a:rPr lang="en-US" altLang="ko-KR" dirty="0"/>
              <a:t>. </a:t>
            </a:r>
            <a:r>
              <a:rPr lang="ko-KR" altLang="en-US" dirty="0"/>
              <a:t>주문 정보가 담긴 영수증 페이지로 이동</a:t>
            </a:r>
            <a:endParaRPr lang="en-US" altLang="ko-KR" dirty="0"/>
          </a:p>
        </p:txBody>
      </p:sp>
      <p:pic>
        <p:nvPicPr>
          <p:cNvPr id="1272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273" name="TextBox 2"/>
          <p:cNvSpPr txBox="1"/>
          <p:nvPr/>
        </p:nvSpPr>
        <p:spPr>
          <a:xfrm>
            <a:off x="321306" y="164259"/>
            <a:ext cx="10333917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en-US" altLang="ko-KR" dirty="0"/>
              <a:t>8.</a:t>
            </a:r>
            <a:r>
              <a:rPr lang="ko-KR" altLang="en-US" dirty="0"/>
              <a:t>상품구매과정</a:t>
            </a:r>
            <a:r>
              <a:rPr lang="en-US" altLang="ko-KR" dirty="0"/>
              <a:t>(</a:t>
            </a:r>
            <a:r>
              <a:rPr lang="en-US" altLang="ko-KR" dirty="0" err="1"/>
              <a:t>processShippingInfo.jsp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10" name="직사각형">
            <a:extLst>
              <a:ext uri="{FF2B5EF4-FFF2-40B4-BE49-F238E27FC236}">
                <a16:creationId xmlns:a16="http://schemas.microsoft.com/office/drawing/2014/main" id="{F68699FB-56DE-4270-BEE1-0CBCF61652C4}"/>
              </a:ext>
            </a:extLst>
          </p:cNvPr>
          <p:cNvSpPr/>
          <p:nvPr/>
        </p:nvSpPr>
        <p:spPr>
          <a:xfrm>
            <a:off x="5525311" y="1183225"/>
            <a:ext cx="6666689" cy="5168658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strong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배송 주소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strong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 err="1">
                <a:solidFill>
                  <a:srgbClr val="3F7F7F"/>
                </a:solidFill>
                <a:latin typeface="Consolas" panose="020B0609020204030204" pitchFamily="49" charset="0"/>
              </a:rPr>
              <a:t>br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성명 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50" dirty="0">
                <a:solidFill>
                  <a:srgbClr val="BF5F3F"/>
                </a:solidFill>
                <a:latin typeface="Consolas" panose="020B0609020204030204" pitchFamily="49" charset="0"/>
              </a:rPr>
              <a:t>&lt;%</a:t>
            </a:r>
            <a:r>
              <a:rPr lang="ko-KR" alt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out.println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shipping_name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altLang="ko-KR" sz="1050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 err="1">
                <a:solidFill>
                  <a:srgbClr val="3F7F7F"/>
                </a:solidFill>
                <a:latin typeface="Consolas" panose="020B0609020204030204" pitchFamily="49" charset="0"/>
              </a:rPr>
              <a:t>br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ko-KR" alt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우편번호 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50" dirty="0">
                <a:solidFill>
                  <a:srgbClr val="BF5F3F"/>
                </a:solidFill>
                <a:latin typeface="Consolas" panose="020B0609020204030204" pitchFamily="49" charset="0"/>
              </a:rPr>
              <a:t>&lt;%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out.println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shipping_zipCode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altLang="ko-KR" sz="1050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 err="1">
                <a:solidFill>
                  <a:srgbClr val="3F7F7F"/>
                </a:solidFill>
                <a:latin typeface="Consolas" panose="020B0609020204030204" pitchFamily="49" charset="0"/>
              </a:rPr>
              <a:t>br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ko-KR" alt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주소 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50" dirty="0">
                <a:solidFill>
                  <a:srgbClr val="BF5F3F"/>
                </a:solidFill>
                <a:latin typeface="Consolas" panose="020B0609020204030204" pitchFamily="49" charset="0"/>
              </a:rPr>
              <a:t>&lt;%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out.println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shipping_addressName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altLang="ko-KR" sz="1050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BF5F3F"/>
                </a:solidFill>
                <a:latin typeface="Consolas" panose="020B0609020204030204" pitchFamily="49" charset="0"/>
              </a:rPr>
              <a:t>&lt;%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out.println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shipping_country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altLang="ko-KR" sz="1050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"col-4"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align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"right"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50" dirty="0" err="1">
                <a:solidFill>
                  <a:srgbClr val="3F7F7F"/>
                </a:solidFill>
                <a:latin typeface="Consolas" panose="020B0609020204030204" pitchFamily="49" charset="0"/>
              </a:rPr>
              <a:t>em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배송일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50" dirty="0">
                <a:solidFill>
                  <a:srgbClr val="BF5F3F"/>
                </a:solidFill>
                <a:latin typeface="Consolas" panose="020B0609020204030204" pitchFamily="49" charset="0"/>
              </a:rPr>
              <a:t>&lt;%</a:t>
            </a:r>
            <a:r>
              <a:rPr lang="ko-KR" alt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out.println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shipping_shippingDate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altLang="ko-KR" sz="1050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 err="1">
                <a:solidFill>
                  <a:srgbClr val="3F7F7F"/>
                </a:solidFill>
                <a:latin typeface="Consolas" panose="020B0609020204030204" pitchFamily="49" charset="0"/>
              </a:rPr>
              <a:t>em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table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"table table-hover"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 err="1">
                <a:solidFill>
                  <a:srgbClr val="3F7F7F"/>
                </a:solidFill>
                <a:latin typeface="Consolas" panose="020B0609020204030204" pitchFamily="49" charset="0"/>
              </a:rPr>
              <a:t>th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"text-center"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도서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th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 err="1">
                <a:solidFill>
                  <a:srgbClr val="3F7F7F"/>
                </a:solidFill>
                <a:latin typeface="Consolas" panose="020B0609020204030204" pitchFamily="49" charset="0"/>
              </a:rPr>
              <a:t>th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"text-center"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#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th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 err="1">
                <a:solidFill>
                  <a:srgbClr val="3F7F7F"/>
                </a:solidFill>
                <a:latin typeface="Consolas" panose="020B0609020204030204" pitchFamily="49" charset="0"/>
              </a:rPr>
              <a:t>th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"text-center"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가격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th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 err="1">
                <a:solidFill>
                  <a:srgbClr val="3F7F7F"/>
                </a:solidFill>
                <a:latin typeface="Consolas" panose="020B0609020204030204" pitchFamily="49" charset="0"/>
              </a:rPr>
              <a:t>th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"text-center"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소계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th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BF5F3F"/>
                </a:solidFill>
                <a:latin typeface="Consolas" panose="020B0609020204030204" pitchFamily="49" charset="0"/>
              </a:rPr>
              <a:t>&lt;%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sum = 0;</a:t>
            </a:r>
          </a:p>
          <a:p>
            <a:pPr algn="l"/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&lt;Product&gt;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cartList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u="sng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US" altLang="ko-KR" sz="1050" u="sng" dirty="0">
                <a:solidFill>
                  <a:srgbClr val="000000"/>
                </a:solidFill>
                <a:latin typeface="Consolas" panose="020B0609020204030204" pitchFamily="49" charset="0"/>
              </a:rPr>
              <a:t>&lt;Product&gt;) </a:t>
            </a:r>
            <a:r>
              <a:rPr lang="en-US" altLang="ko-KR" sz="105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session.getAttribute</a:t>
            </a:r>
            <a:r>
              <a:rPr lang="en-US" altLang="ko-KR" sz="1050" u="sng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cartlist</a:t>
            </a:r>
            <a:r>
              <a:rPr lang="en-US" altLang="ko-KR" sz="1050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u="sng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cartList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cartList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&lt;Product&gt;();</a:t>
            </a:r>
          </a:p>
          <a:p>
            <a:pPr algn="l"/>
            <a:r>
              <a:rPr lang="nn-NO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n-NO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i=0; i&lt;cartList.size(); i++){</a:t>
            </a:r>
          </a:p>
          <a:p>
            <a:pPr algn="l"/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상품리스트 하나씩 출력하기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Product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cartList.get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total =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product.getUnitPrice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() *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product.getQuantity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sum = sum + total;</a:t>
            </a:r>
          </a:p>
          <a:p>
            <a:pPr algn="l"/>
            <a:r>
              <a:rPr lang="en-US" altLang="ko-KR" sz="1050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"text-center"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50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em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i="1" dirty="0">
                <a:solidFill>
                  <a:srgbClr val="BF5F3F"/>
                </a:solidFill>
                <a:latin typeface="Consolas" panose="020B0609020204030204" pitchFamily="49" charset="0"/>
              </a:rPr>
              <a:t>&lt;%=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product.getPname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050" i="1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em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"text-center"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i="1" dirty="0">
                <a:solidFill>
                  <a:srgbClr val="BF5F3F"/>
                </a:solidFill>
                <a:latin typeface="Consolas" panose="020B0609020204030204" pitchFamily="49" charset="0"/>
              </a:rPr>
              <a:t>&lt;%=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product.getQuantity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050" i="1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"text-center"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i="1" dirty="0">
                <a:solidFill>
                  <a:srgbClr val="BF5F3F"/>
                </a:solidFill>
                <a:latin typeface="Consolas" panose="020B0609020204030204" pitchFamily="49" charset="0"/>
              </a:rPr>
              <a:t>&lt;%=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product.getUnitPrice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050" i="1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"text-center"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i="1" dirty="0">
                <a:solidFill>
                  <a:srgbClr val="BF5F3F"/>
                </a:solidFill>
                <a:latin typeface="Consolas" panose="020B0609020204030204" pitchFamily="49" charset="0"/>
              </a:rPr>
              <a:t>&lt;%=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total</a:t>
            </a:r>
            <a:r>
              <a:rPr lang="en-US" altLang="ko-KR" sz="1050" i="1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ko-KR" altLang="en-US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원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14" name="직사각형">
            <a:extLst>
              <a:ext uri="{FF2B5EF4-FFF2-40B4-BE49-F238E27FC236}">
                <a16:creationId xmlns:a16="http://schemas.microsoft.com/office/drawing/2014/main" id="{5C817684-86D4-4AA8-96EA-56793098C57C}"/>
              </a:ext>
            </a:extLst>
          </p:cNvPr>
          <p:cNvSpPr/>
          <p:nvPr/>
        </p:nvSpPr>
        <p:spPr>
          <a:xfrm>
            <a:off x="0" y="1205679"/>
            <a:ext cx="5136203" cy="5292398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addr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request.getParameter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dirty="0" err="1">
                <a:solidFill>
                  <a:srgbClr val="2A00FF"/>
                </a:solidFill>
                <a:latin typeface="Consolas" panose="020B0609020204030204" pitchFamily="49" charset="0"/>
              </a:rPr>
              <a:t>addr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String addr2 =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request.getParameter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"addr2"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Cookie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cartId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Cookie(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Shipping_cartId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URLEncoder.encode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request.getParameter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cartId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"utf-8"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Cookie name =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Cookie(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Shipping_name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URLEncoder.encode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request.getParameter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"name"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"utf-8"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Cookie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shippingDate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Cookie(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Shipping_shippingDate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URLEncoder.encode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request.getParameter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shippingDate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"utf-8"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Cookie country =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Cookie(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Shipping_country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URLEncoder.encode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request.getParameter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"country"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"utf-8"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Cookie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zipCode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Cookie(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Shipping_zipCode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URLEncoder.encode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request.getParameter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zipCode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"utf-8"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Cookie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addressName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Cookie(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Shipping_addressName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URLEncoder.encode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(addr+addr2, 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"utf-8"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algn="l"/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cartId.setMaxAge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(24*60*60);</a:t>
            </a:r>
          </a:p>
          <a:p>
            <a:pPr algn="l"/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name.setMaxAge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(24*60*60);</a:t>
            </a:r>
          </a:p>
          <a:p>
            <a:pPr algn="l"/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shippingDate.setMaxAge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(24*60*60);</a:t>
            </a:r>
          </a:p>
          <a:p>
            <a:pPr algn="l"/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country.setMaxAge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(24*60*60);</a:t>
            </a:r>
          </a:p>
          <a:p>
            <a:pPr algn="l"/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zipCode.setMaxAge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(24*60*60);</a:t>
            </a:r>
          </a:p>
          <a:p>
            <a:pPr algn="l"/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addressName.setMaxAge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(24*60*60);</a:t>
            </a:r>
          </a:p>
          <a:p>
            <a:pPr algn="l"/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response.addCookie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cartId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response.addCookie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(name);</a:t>
            </a:r>
          </a:p>
          <a:p>
            <a:pPr algn="l"/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response.addCookie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shippingDate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response.addCookie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(country);</a:t>
            </a:r>
          </a:p>
          <a:p>
            <a:pPr algn="l"/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response.addCookie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zipCode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response.addCookie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addressName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en-US" sz="7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response.sendRedirect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2A00FF"/>
                </a:solidFill>
                <a:latin typeface="Consolas" panose="020B0609020204030204" pitchFamily="49" charset="0"/>
              </a:rPr>
              <a:t>orderConfirmation.jsp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100" b="1" dirty="0"/>
          </a:p>
        </p:txBody>
      </p:sp>
      <p:sp>
        <p:nvSpPr>
          <p:cNvPr id="15" name="TextBox 33">
            <a:extLst>
              <a:ext uri="{FF2B5EF4-FFF2-40B4-BE49-F238E27FC236}">
                <a16:creationId xmlns:a16="http://schemas.microsoft.com/office/drawing/2014/main" id="{06064087-A59E-47C3-BFF8-4AD224EBCFBF}"/>
              </a:ext>
            </a:extLst>
          </p:cNvPr>
          <p:cNvSpPr txBox="1"/>
          <p:nvPr/>
        </p:nvSpPr>
        <p:spPr>
          <a:xfrm>
            <a:off x="3622838" y="6351883"/>
            <a:ext cx="1741770" cy="292388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altLang="ko-KR" dirty="0" err="1"/>
              <a:t>processShippingInfo.jsp</a:t>
            </a:r>
            <a:endParaRPr lang="en-US" altLang="ko-KR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AE5A413-1829-4ACF-AC19-8626929BB2D9}"/>
              </a:ext>
            </a:extLst>
          </p:cNvPr>
          <p:cNvCxnSpPr>
            <a:cxnSpLocks/>
          </p:cNvCxnSpPr>
          <p:nvPr/>
        </p:nvCxnSpPr>
        <p:spPr>
          <a:xfrm flipV="1">
            <a:off x="3200399" y="3597387"/>
            <a:ext cx="1799618" cy="2417723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TextBox 33">
            <a:extLst>
              <a:ext uri="{FF2B5EF4-FFF2-40B4-BE49-F238E27FC236}">
                <a16:creationId xmlns:a16="http://schemas.microsoft.com/office/drawing/2014/main" id="{65362B33-19BB-4308-98F4-2E6D094BB669}"/>
              </a:ext>
            </a:extLst>
          </p:cNvPr>
          <p:cNvSpPr txBox="1"/>
          <p:nvPr/>
        </p:nvSpPr>
        <p:spPr>
          <a:xfrm>
            <a:off x="10450230" y="6205689"/>
            <a:ext cx="1741770" cy="292388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altLang="ko-KR" dirty="0" err="1"/>
              <a:t>orderConfirmation.jsp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22052799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부제목 2"/>
          <p:cNvSpPr txBox="1"/>
          <p:nvPr/>
        </p:nvSpPr>
        <p:spPr>
          <a:xfrm>
            <a:off x="0" y="979778"/>
            <a:ext cx="12063033" cy="1441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영수증 화면</a:t>
            </a:r>
            <a:endParaRPr lang="en-US" altLang="ko-KR" dirty="0"/>
          </a:p>
        </p:txBody>
      </p:sp>
      <p:pic>
        <p:nvPicPr>
          <p:cNvPr id="1272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273" name="TextBox 2"/>
          <p:cNvSpPr txBox="1"/>
          <p:nvPr/>
        </p:nvSpPr>
        <p:spPr>
          <a:xfrm>
            <a:off x="321306" y="164259"/>
            <a:ext cx="10333917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en-US" altLang="ko-KR" dirty="0"/>
              <a:t>8.</a:t>
            </a:r>
            <a:r>
              <a:rPr lang="ko-KR" altLang="en-US" dirty="0"/>
              <a:t>상품구매과정</a:t>
            </a:r>
            <a:r>
              <a:rPr lang="en-US" altLang="ko-KR" dirty="0"/>
              <a:t>(</a:t>
            </a:r>
            <a:r>
              <a:rPr lang="en-US" altLang="ko-KR" dirty="0" err="1"/>
              <a:t>processShippingInfo.jsp</a:t>
            </a:r>
            <a:r>
              <a:rPr lang="en-US" altLang="ko-KR" dirty="0"/>
              <a:t>)</a:t>
            </a:r>
            <a:endParaRPr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3BEE45F-1554-4A03-B256-B5FB2CFE5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45" y="1700407"/>
            <a:ext cx="6355631" cy="445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872377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부제목 2"/>
          <p:cNvSpPr txBox="1"/>
          <p:nvPr/>
        </p:nvSpPr>
        <p:spPr>
          <a:xfrm>
            <a:off x="0" y="979778"/>
            <a:ext cx="12063033" cy="1441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주문을 완료하면 고객에게 감사하다는 페이지를 보여주며 상품에 대한 세션과 쿠키의 정보를 삭제한다</a:t>
            </a:r>
            <a:r>
              <a:rPr lang="en-US" altLang="ko-KR" dirty="0"/>
              <a:t>.</a:t>
            </a:r>
          </a:p>
        </p:txBody>
      </p:sp>
      <p:pic>
        <p:nvPicPr>
          <p:cNvPr id="1272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273" name="TextBox 2"/>
          <p:cNvSpPr txBox="1"/>
          <p:nvPr/>
        </p:nvSpPr>
        <p:spPr>
          <a:xfrm>
            <a:off x="321306" y="164259"/>
            <a:ext cx="10333917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en-US" altLang="ko-KR" dirty="0"/>
              <a:t>8.</a:t>
            </a:r>
            <a:r>
              <a:rPr lang="ko-KR" altLang="en-US" dirty="0"/>
              <a:t>상품구매과정</a:t>
            </a:r>
            <a:r>
              <a:rPr lang="en-US" altLang="ko-KR" dirty="0"/>
              <a:t>(</a:t>
            </a:r>
            <a:r>
              <a:rPr lang="en-US" altLang="ko-KR" dirty="0" err="1"/>
              <a:t>processShippingInfo.jsp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10" name="직사각형">
            <a:extLst>
              <a:ext uri="{FF2B5EF4-FFF2-40B4-BE49-F238E27FC236}">
                <a16:creationId xmlns:a16="http://schemas.microsoft.com/office/drawing/2014/main" id="{F68699FB-56DE-4270-BEE1-0CBCF61652C4}"/>
              </a:ext>
            </a:extLst>
          </p:cNvPr>
          <p:cNvSpPr/>
          <p:nvPr/>
        </p:nvSpPr>
        <p:spPr>
          <a:xfrm>
            <a:off x="5525311" y="1183224"/>
            <a:ext cx="6666689" cy="5674775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Cookie[] cookies =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request.getCookies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(cookies !=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  <a:r>
              <a:rPr lang="en-US" altLang="ko-KR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//request</a:t>
            </a:r>
            <a:r>
              <a:rPr lang="ko-KR" altLang="en-US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에 저장 된 쿠키의 정보를 가져와 </a:t>
            </a:r>
            <a:r>
              <a:rPr lang="en-US" altLang="ko-KR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utf-8</a:t>
            </a:r>
            <a:r>
              <a:rPr lang="ko-KR" altLang="en-US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로 디코딩 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=0;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cookies.length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++){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Cookie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thisCookie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cookies[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String n =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thisCookie.getName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n.equals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Shipping_cartId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algn="l"/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shipping_cartId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URLDecoder.decode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thisCookie.getValue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()), 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"utf-8"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n.equals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Shipping_shippingDate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algn="l"/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shipping_shippingDate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URLDecoder.decode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thisCookie.getValue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()), 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"utf-8"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50" i="1" dirty="0">
                <a:latin typeface="Consolas" panose="020B0609020204030204" pitchFamily="49" charset="0"/>
              </a:rPr>
              <a:t>=========================================================================================</a:t>
            </a:r>
            <a:endParaRPr lang="en-US" altLang="ko-KR" sz="1050" i="1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h1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"display-3"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주문 완료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h1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endParaRPr lang="en-US" altLang="ko-KR" sz="105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"container"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h2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"alert alert-danger"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주문해주셔서</a:t>
            </a:r>
            <a:r>
              <a:rPr lang="ko-KR" altLang="en-US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 감사합니다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h2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주문은 요청하신 배송일 </a:t>
            </a:r>
            <a:r>
              <a:rPr lang="en-US" altLang="ko-KR" sz="1050" dirty="0">
                <a:solidFill>
                  <a:srgbClr val="BF5F3F"/>
                </a:solidFill>
                <a:latin typeface="Consolas" panose="020B0609020204030204" pitchFamily="49" charset="0"/>
              </a:rPr>
              <a:t>&lt;%</a:t>
            </a:r>
            <a:r>
              <a:rPr lang="ko-KR" alt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out.println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shipping_shippingDate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altLang="ko-KR" sz="1050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ko-KR" alt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에 배송될 예정입니다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주문번호 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50" dirty="0">
                <a:solidFill>
                  <a:srgbClr val="BF5F3F"/>
                </a:solidFill>
                <a:latin typeface="Consolas" panose="020B0609020204030204" pitchFamily="49" charset="0"/>
              </a:rPr>
              <a:t>&lt;%</a:t>
            </a:r>
            <a:r>
              <a:rPr lang="ko-KR" alt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out.println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shipping_cartId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altLang="ko-KR" sz="1050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</a:p>
          <a:p>
            <a:pPr algn="l"/>
            <a:endParaRPr lang="en-US" altLang="ko-KR" sz="1050" i="1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====================================================================================</a:t>
            </a:r>
          </a:p>
          <a:p>
            <a:pPr algn="l"/>
            <a:r>
              <a:rPr lang="en-US" altLang="ko-KR" sz="1050" dirty="0">
                <a:solidFill>
                  <a:srgbClr val="BF5F3F"/>
                </a:solidFill>
                <a:latin typeface="Consolas" panose="020B0609020204030204" pitchFamily="49" charset="0"/>
              </a:rPr>
              <a:t>&lt;%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session.invalidate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</a:p>
          <a:p>
            <a:pPr algn="l"/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주문 완료가 되어 세션 정보 삭제 및 쿠키의 유효기간을 </a:t>
            </a:r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으로 설정하여 쿠키 삭제</a:t>
            </a:r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=0;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cookies.length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++){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Cookie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thisCookie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cookies[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String n =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thisCookie.getName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n.equals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Shipping_cartId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algn="l"/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thisCookie.setMaxAge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(0);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n.equals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Shipping_name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algn="l"/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thisCookie.setMaxAge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(0);</a:t>
            </a:r>
          </a:p>
          <a:p>
            <a:pPr algn="l"/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response.addCookie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thisCookie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altLang="ko-KR" sz="1050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endParaRPr lang="en-US" altLang="ko-KR" sz="100" i="1" dirty="0">
              <a:solidFill>
                <a:srgbClr val="008080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">
            <a:extLst>
              <a:ext uri="{FF2B5EF4-FFF2-40B4-BE49-F238E27FC236}">
                <a16:creationId xmlns:a16="http://schemas.microsoft.com/office/drawing/2014/main" id="{5C817684-86D4-4AA8-96EA-56793098C57C}"/>
              </a:ext>
            </a:extLst>
          </p:cNvPr>
          <p:cNvSpPr/>
          <p:nvPr/>
        </p:nvSpPr>
        <p:spPr>
          <a:xfrm>
            <a:off x="0" y="1205679"/>
            <a:ext cx="5136203" cy="1215357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a </a:t>
            </a:r>
            <a:r>
              <a:rPr lang="en-US" altLang="ko-KR" sz="1100" dirty="0" err="1">
                <a:solidFill>
                  <a:srgbClr val="7F007F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"./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shippingInfo.jsp?cartId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BF5F3F"/>
                </a:solidFill>
                <a:latin typeface="Consolas" panose="020B0609020204030204" pitchFamily="49" charset="0"/>
              </a:rPr>
              <a:t>&lt;%=</a:t>
            </a:r>
            <a:r>
              <a:rPr lang="en-US" altLang="ko-KR" sz="11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shipping_cartId</a:t>
            </a:r>
            <a:r>
              <a:rPr lang="en-US" altLang="ko-KR" sz="1100" i="1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-secondary" </a:t>
            </a:r>
            <a:r>
              <a:rPr lang="en-US" altLang="ko-KR" sz="1100" i="1" dirty="0">
                <a:solidFill>
                  <a:srgbClr val="7F007F"/>
                </a:solidFill>
                <a:latin typeface="Consolas" panose="020B0609020204030204" pitchFamily="49" charset="0"/>
              </a:rPr>
              <a:t>role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"button"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이전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i="1" dirty="0">
                <a:solidFill>
                  <a:srgbClr val="3F7F7F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a </a:t>
            </a:r>
            <a:r>
              <a:rPr lang="en-US" altLang="ko-KR" sz="1100" dirty="0" err="1">
                <a:solidFill>
                  <a:srgbClr val="7F007F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"./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thankCustomer.jsp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100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-success" </a:t>
            </a:r>
            <a:r>
              <a:rPr lang="en-US" altLang="ko-KR" sz="1100" i="1" dirty="0">
                <a:solidFill>
                  <a:srgbClr val="7F007F"/>
                </a:solidFill>
                <a:latin typeface="Consolas" panose="020B0609020204030204" pitchFamily="49" charset="0"/>
              </a:rPr>
              <a:t>role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"button"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주문 완료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i="1" dirty="0">
                <a:solidFill>
                  <a:srgbClr val="3F7F7F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a </a:t>
            </a:r>
            <a:r>
              <a:rPr lang="en-US" altLang="ko-KR" sz="1100" dirty="0" err="1">
                <a:solidFill>
                  <a:srgbClr val="7F007F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"./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checkOutCancelled.jsp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100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-secondary" </a:t>
            </a:r>
            <a:r>
              <a:rPr lang="en-US" altLang="ko-KR" sz="1100" i="1" dirty="0">
                <a:solidFill>
                  <a:srgbClr val="7F007F"/>
                </a:solidFill>
                <a:latin typeface="Consolas" panose="020B0609020204030204" pitchFamily="49" charset="0"/>
              </a:rPr>
              <a:t>role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"button"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취소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i="1" dirty="0">
                <a:solidFill>
                  <a:srgbClr val="3F7F7F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en-US" sz="100" b="1" dirty="0"/>
          </a:p>
        </p:txBody>
      </p:sp>
      <p:sp>
        <p:nvSpPr>
          <p:cNvPr id="15" name="TextBox 33">
            <a:extLst>
              <a:ext uri="{FF2B5EF4-FFF2-40B4-BE49-F238E27FC236}">
                <a16:creationId xmlns:a16="http://schemas.microsoft.com/office/drawing/2014/main" id="{06064087-A59E-47C3-BFF8-4AD224EBCFBF}"/>
              </a:ext>
            </a:extLst>
          </p:cNvPr>
          <p:cNvSpPr txBox="1"/>
          <p:nvPr/>
        </p:nvSpPr>
        <p:spPr>
          <a:xfrm>
            <a:off x="3394433" y="2175431"/>
            <a:ext cx="1741770" cy="292388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altLang="ko-KR" dirty="0" err="1"/>
              <a:t>processShippingInfo.jsp</a:t>
            </a:r>
            <a:endParaRPr lang="en-US" altLang="ko-KR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AE5A413-1829-4ACF-AC19-8626929BB2D9}"/>
              </a:ext>
            </a:extLst>
          </p:cNvPr>
          <p:cNvCxnSpPr>
            <a:cxnSpLocks/>
          </p:cNvCxnSpPr>
          <p:nvPr/>
        </p:nvCxnSpPr>
        <p:spPr>
          <a:xfrm flipV="1">
            <a:off x="3596726" y="1700407"/>
            <a:ext cx="1891538" cy="151450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TextBox 33">
            <a:extLst>
              <a:ext uri="{FF2B5EF4-FFF2-40B4-BE49-F238E27FC236}">
                <a16:creationId xmlns:a16="http://schemas.microsoft.com/office/drawing/2014/main" id="{65362B33-19BB-4308-98F4-2E6D094BB669}"/>
              </a:ext>
            </a:extLst>
          </p:cNvPr>
          <p:cNvSpPr txBox="1"/>
          <p:nvPr/>
        </p:nvSpPr>
        <p:spPr>
          <a:xfrm>
            <a:off x="10450230" y="6547547"/>
            <a:ext cx="1741770" cy="292388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altLang="ko-KR" dirty="0" err="1"/>
              <a:t>thankCustomer.jsp</a:t>
            </a:r>
            <a:endParaRPr lang="en-US" altLang="ko-KR" dirty="0"/>
          </a:p>
        </p:txBody>
      </p:sp>
      <p:sp>
        <p:nvSpPr>
          <p:cNvPr id="12" name="직사각형">
            <a:extLst>
              <a:ext uri="{FF2B5EF4-FFF2-40B4-BE49-F238E27FC236}">
                <a16:creationId xmlns:a16="http://schemas.microsoft.com/office/drawing/2014/main" id="{FE91EF35-08C1-489E-80E4-1567109DFFFC}"/>
              </a:ext>
            </a:extLst>
          </p:cNvPr>
          <p:cNvSpPr/>
          <p:nvPr/>
        </p:nvSpPr>
        <p:spPr>
          <a:xfrm>
            <a:off x="0" y="3232825"/>
            <a:ext cx="5136203" cy="2639989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jsp:include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7F"/>
                </a:solidFill>
                <a:latin typeface="Consolas" panose="020B0609020204030204" pitchFamily="49" charset="0"/>
              </a:rPr>
              <a:t>page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header.jsp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1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"jumbotron"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1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"container"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h1 </a:t>
            </a:r>
            <a:r>
              <a:rPr lang="en-US" altLang="ko-KR" sz="11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"display-3"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주문 취소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h1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1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"container"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h2 </a:t>
            </a:r>
            <a:r>
              <a:rPr lang="en-US" altLang="ko-KR" sz="11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"alert alert-danger"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주문이 취소되었습니다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h2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1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"container"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a </a:t>
            </a:r>
            <a:r>
              <a:rPr lang="en-US" altLang="ko-KR" sz="1100" b="1" dirty="0" err="1">
                <a:solidFill>
                  <a:srgbClr val="7F007F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"./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products.jsp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1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-secondary"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laquo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;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상품 목록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en-US" sz="100" b="1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B3EE0A2-B9B5-44FC-9ED9-C9C5B97B34F5}"/>
              </a:ext>
            </a:extLst>
          </p:cNvPr>
          <p:cNvCxnSpPr/>
          <p:nvPr/>
        </p:nvCxnSpPr>
        <p:spPr>
          <a:xfrm>
            <a:off x="1760706" y="2175431"/>
            <a:ext cx="0" cy="988866"/>
          </a:xfrm>
          <a:prstGeom prst="straightConnector1">
            <a:avLst/>
          </a:prstGeom>
          <a:noFill/>
          <a:ln w="381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33">
            <a:extLst>
              <a:ext uri="{FF2B5EF4-FFF2-40B4-BE49-F238E27FC236}">
                <a16:creationId xmlns:a16="http://schemas.microsoft.com/office/drawing/2014/main" id="{A69DC58A-D87D-4657-914F-FE05270E9D8C}"/>
              </a:ext>
            </a:extLst>
          </p:cNvPr>
          <p:cNvSpPr txBox="1"/>
          <p:nvPr/>
        </p:nvSpPr>
        <p:spPr>
          <a:xfrm>
            <a:off x="3394433" y="5589178"/>
            <a:ext cx="1741770" cy="292388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altLang="ko-KR" dirty="0" err="1"/>
              <a:t>checkOutCancelled.jsp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53826911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부제목 2"/>
          <p:cNvSpPr txBox="1"/>
          <p:nvPr/>
        </p:nvSpPr>
        <p:spPr>
          <a:xfrm>
            <a:off x="0" y="979778"/>
            <a:ext cx="12063033" cy="1441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주문 완료 페이지 </a:t>
            </a:r>
            <a:r>
              <a:rPr lang="en-US" altLang="ko-KR" dirty="0"/>
              <a:t>&amp; </a:t>
            </a:r>
            <a:r>
              <a:rPr lang="ko-KR" altLang="en-US" dirty="0"/>
              <a:t>주문 취소 페이지 화면</a:t>
            </a:r>
            <a:r>
              <a:rPr lang="en-US" altLang="ko-KR" dirty="0"/>
              <a:t>.</a:t>
            </a:r>
          </a:p>
        </p:txBody>
      </p:sp>
      <p:pic>
        <p:nvPicPr>
          <p:cNvPr id="1272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273" name="TextBox 2"/>
          <p:cNvSpPr txBox="1"/>
          <p:nvPr/>
        </p:nvSpPr>
        <p:spPr>
          <a:xfrm>
            <a:off x="321306" y="164259"/>
            <a:ext cx="5757343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en-US" altLang="ko-KR" dirty="0"/>
              <a:t>8.</a:t>
            </a:r>
            <a:r>
              <a:rPr lang="ko-KR" altLang="en-US" dirty="0"/>
              <a:t>상품구매과정</a:t>
            </a:r>
            <a:endParaRPr dirty="0"/>
          </a:p>
        </p:txBody>
      </p:sp>
      <p:sp>
        <p:nvSpPr>
          <p:cNvPr id="21" name="TextBox 33">
            <a:extLst>
              <a:ext uri="{FF2B5EF4-FFF2-40B4-BE49-F238E27FC236}">
                <a16:creationId xmlns:a16="http://schemas.microsoft.com/office/drawing/2014/main" id="{65362B33-19BB-4308-98F4-2E6D094BB669}"/>
              </a:ext>
            </a:extLst>
          </p:cNvPr>
          <p:cNvSpPr txBox="1"/>
          <p:nvPr/>
        </p:nvSpPr>
        <p:spPr>
          <a:xfrm>
            <a:off x="2619464" y="5153508"/>
            <a:ext cx="1741770" cy="292388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altLang="ko-KR" dirty="0" err="1"/>
              <a:t>thankCustomer.jsp</a:t>
            </a:r>
            <a:endParaRPr lang="en-US" altLang="ko-KR" dirty="0"/>
          </a:p>
        </p:txBody>
      </p:sp>
      <p:sp>
        <p:nvSpPr>
          <p:cNvPr id="16" name="TextBox 33">
            <a:extLst>
              <a:ext uri="{FF2B5EF4-FFF2-40B4-BE49-F238E27FC236}">
                <a16:creationId xmlns:a16="http://schemas.microsoft.com/office/drawing/2014/main" id="{A69DC58A-D87D-4657-914F-FE05270E9D8C}"/>
              </a:ext>
            </a:extLst>
          </p:cNvPr>
          <p:cNvSpPr txBox="1"/>
          <p:nvPr/>
        </p:nvSpPr>
        <p:spPr>
          <a:xfrm>
            <a:off x="10192605" y="3542216"/>
            <a:ext cx="1741770" cy="292388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altLang="ko-KR" dirty="0" err="1"/>
              <a:t>checkOutCancelled.jsp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0D7CB2-4FD3-47D7-AE0C-84A50C167A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779" y="1507616"/>
            <a:ext cx="6416596" cy="19204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7D68258-CA4E-4045-9005-348AF253F1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01"/>
          <a:stretch/>
        </p:blipFill>
        <p:spPr>
          <a:xfrm>
            <a:off x="0" y="1457488"/>
            <a:ext cx="4455268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51434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image28.png" descr="image28.png"/>
          <p:cNvPicPr>
            <a:picLocks noChangeAspect="1"/>
          </p:cNvPicPr>
          <p:nvPr/>
        </p:nvPicPr>
        <p:blipFill rotWithShape="1">
          <a:blip r:embed="rId2"/>
          <a:srcRect t="16830" b="78100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145" name="TextBox 2"/>
          <p:cNvSpPr txBox="1"/>
          <p:nvPr/>
        </p:nvSpPr>
        <p:spPr>
          <a:xfrm>
            <a:off x="321306" y="164259"/>
            <a:ext cx="5677538" cy="64346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</a:t>
            </a:r>
            <a:r>
              <a:rPr lang="en-US" altLang="ko-KR"/>
              <a:t>2. footer</a:t>
            </a:r>
            <a:r>
              <a:rPr lang="ko-KR" altLang="en-US"/>
              <a:t> 페이지</a:t>
            </a:r>
          </a:p>
        </p:txBody>
      </p:sp>
      <p:sp>
        <p:nvSpPr>
          <p:cNvPr id="1146" name="1. 각 개체들이 사용할 이미지 저장 공간과 개체가 생성되면 저장될 배열을 생성"/>
          <p:cNvSpPr txBox="1"/>
          <p:nvPr/>
        </p:nvSpPr>
        <p:spPr>
          <a:xfrm>
            <a:off x="116721" y="1085570"/>
            <a:ext cx="3453247" cy="27732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b="0"/>
              <a:t> </a:t>
            </a:r>
            <a:r>
              <a:rPr lang="en-US" altLang="ko-KR" b="0"/>
              <a:t>2.</a:t>
            </a:r>
            <a:r>
              <a:rPr lang="ko-KR" altLang="en-US" b="0"/>
              <a:t> 메인 페이지 하단에 위치한 </a:t>
            </a:r>
            <a:r>
              <a:rPr lang="en-US" altLang="ko-KR" b="0"/>
              <a:t>footer</a:t>
            </a:r>
            <a:r>
              <a:rPr lang="ko-KR" altLang="en-US" b="0"/>
              <a:t> 페이지</a:t>
            </a:r>
          </a:p>
        </p:txBody>
      </p:sp>
      <p:sp>
        <p:nvSpPr>
          <p:cNvPr id="1147" name="슬라이드 번호 개체 틀 8"/>
          <p:cNvSpPr txBox="1">
            <a:spLocks noGrp="1"/>
          </p:cNvSpPr>
          <p:nvPr>
            <p:ph type="sldNum" sz="quarter" idx="2"/>
          </p:nvPr>
        </p:nvSpPr>
        <p:spPr>
          <a:xfrm>
            <a:off x="11784332" y="6355080"/>
            <a:ext cx="200409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  <p:sp>
        <p:nvSpPr>
          <p:cNvPr id="1153" name="직사각형"/>
          <p:cNvSpPr/>
          <p:nvPr/>
        </p:nvSpPr>
        <p:spPr>
          <a:xfrm>
            <a:off x="6416844" y="1163106"/>
            <a:ext cx="4794125" cy="3925965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6" name="TextBox 1155"/>
          <p:cNvSpPr txBox="1"/>
          <p:nvPr/>
        </p:nvSpPr>
        <p:spPr>
          <a:xfrm>
            <a:off x="6424157" y="1316080"/>
            <a:ext cx="4219576" cy="3613243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kumimoji="0" lang="en-US" altLang="ko-KR" sz="11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footer.jsp]</a:t>
            </a:r>
            <a:endParaRPr kumimoji="0" lang="en-US" altLang="ko-KR" sz="11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&lt;!-- footer 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&lt;footer&gt;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&lt;div class="top"&gt;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&lt;div class="container"&gt;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&lt;span&gt;다운로드&lt;/span&gt; &lt;span&gt;개인정보처리방침&lt;/span&gt; &lt;span&gt;저작권지침및신고&lt;/span&gt; &lt;span&gt;이메일무단수집거부&lt;/span&gt;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&lt;div class="container"&gt;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&lt;strong&gt; Home : 서울시 송파구 풍납동 | Tel : 010-8643-3038 | Admin :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KH1STTEAM &lt;/strong&gt;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&lt;div class="copyright"&gt;COPYRIGHT Ⓒ 시타북스's BLOG IS POWERED BY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DAUM / DESIGNED BY TISTORY&lt;/div&gt;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&lt;/footer&gt;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&lt;br&gt;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&lt;!-- //footer --&gt;</a:t>
            </a:r>
          </a:p>
        </p:txBody>
      </p:sp>
      <p:pic>
        <p:nvPicPr>
          <p:cNvPr id="1158" name="그림 115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815" y="1943271"/>
            <a:ext cx="6196519" cy="235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48404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부제목 2"/>
          <p:cNvSpPr txBox="1"/>
          <p:nvPr/>
        </p:nvSpPr>
        <p:spPr>
          <a:xfrm>
            <a:off x="45720" y="934822"/>
            <a:ext cx="12100560" cy="937817"/>
          </a:xfrm>
          <a:prstGeom prst="rect">
            <a:avLst/>
          </a:prstGeom>
          <a:ln w="12700">
            <a:miter/>
          </a:ln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/>
              <a:t>9.</a:t>
            </a:r>
            <a:r>
              <a:rPr lang="ko-KR" altLang="en-US"/>
              <a:t> 회원가입 페이지에서 가입자의 정보를 등록</a:t>
            </a:r>
          </a:p>
        </p:txBody>
      </p:sp>
      <p:pic>
        <p:nvPicPr>
          <p:cNvPr id="1184" name="image28.png" descr="image28.png"/>
          <p:cNvPicPr>
            <a:picLocks noChangeAspect="1"/>
          </p:cNvPicPr>
          <p:nvPr/>
        </p:nvPicPr>
        <p:blipFill rotWithShape="1">
          <a:blip r:embed="rId2"/>
          <a:srcRect t="16830" b="78100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185" name="TextBox 2"/>
          <p:cNvSpPr txBox="1"/>
          <p:nvPr/>
        </p:nvSpPr>
        <p:spPr>
          <a:xfrm>
            <a:off x="321305" y="164259"/>
            <a:ext cx="6296664" cy="64346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</a:t>
            </a:r>
            <a:r>
              <a:rPr lang="en-US" altLang="ko-KR"/>
              <a:t>9.</a:t>
            </a:r>
            <a:r>
              <a:rPr lang="ko-KR" altLang="en-US"/>
              <a:t> 회원가입 페이지</a:t>
            </a:r>
          </a:p>
        </p:txBody>
      </p:sp>
      <p:sp>
        <p:nvSpPr>
          <p:cNvPr id="1186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55080"/>
            <a:ext cx="301909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50</a:t>
            </a:fld>
            <a:endParaRPr lang="en-US" altLang="en-US"/>
          </a:p>
        </p:txBody>
      </p:sp>
      <p:pic>
        <p:nvPicPr>
          <p:cNvPr id="1187" name="그림 118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8386" y="1462314"/>
            <a:ext cx="4939845" cy="4534354"/>
          </a:xfrm>
          <a:prstGeom prst="rect">
            <a:avLst/>
          </a:prstGeom>
        </p:spPr>
      </p:pic>
      <p:pic>
        <p:nvPicPr>
          <p:cNvPr id="1188" name="그림 118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72010" y="1412875"/>
            <a:ext cx="5280479" cy="4667250"/>
          </a:xfrm>
          <a:prstGeom prst="rect">
            <a:avLst/>
          </a:prstGeom>
        </p:spPr>
      </p:pic>
      <p:sp>
        <p:nvSpPr>
          <p:cNvPr id="1189" name="화살표: 오른쪽 1188"/>
          <p:cNvSpPr/>
          <p:nvPr/>
        </p:nvSpPr>
        <p:spPr>
          <a:xfrm>
            <a:off x="5232627" y="3071812"/>
            <a:ext cx="1167946" cy="148544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DEBEB"/>
          </a:solidFill>
          <a:ln w="127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ctr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sz="1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4961283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부제목 2"/>
          <p:cNvSpPr txBox="1"/>
          <p:nvPr/>
        </p:nvSpPr>
        <p:spPr>
          <a:xfrm>
            <a:off x="45720" y="934822"/>
            <a:ext cx="12100560" cy="482663"/>
          </a:xfrm>
          <a:prstGeom prst="rect">
            <a:avLst/>
          </a:prstGeom>
          <a:ln w="12700">
            <a:miter/>
          </a:ln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/>
              <a:t>9</a:t>
            </a:r>
            <a:r>
              <a:rPr lang="ko-KR" altLang="en-US"/>
              <a:t>. 아이디의 중복확인 기능</a:t>
            </a:r>
          </a:p>
        </p:txBody>
      </p:sp>
      <p:sp>
        <p:nvSpPr>
          <p:cNvPr id="1191" name="직사각형"/>
          <p:cNvSpPr/>
          <p:nvPr/>
        </p:nvSpPr>
        <p:spPr>
          <a:xfrm>
            <a:off x="5581680" y="1057858"/>
            <a:ext cx="6101675" cy="5649372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192" name="//미사일 피격음을 위한 메소드…"/>
          <p:cNvSpPr txBox="1"/>
          <p:nvPr/>
        </p:nvSpPr>
        <p:spPr>
          <a:xfrm>
            <a:off x="6709392" y="1618245"/>
            <a:ext cx="5195622" cy="208650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endParaRPr lang="ko-KR" altLang="en-US"/>
          </a:p>
        </p:txBody>
      </p:sp>
      <p:pic>
        <p:nvPicPr>
          <p:cNvPr id="1193" name="image28.png" descr="image28.png"/>
          <p:cNvPicPr>
            <a:picLocks noChangeAspect="1"/>
          </p:cNvPicPr>
          <p:nvPr/>
        </p:nvPicPr>
        <p:blipFill rotWithShape="1">
          <a:blip r:embed="rId2"/>
          <a:srcRect t="16830" b="78100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194" name="TextBox 2"/>
          <p:cNvSpPr txBox="1"/>
          <p:nvPr/>
        </p:nvSpPr>
        <p:spPr>
          <a:xfrm>
            <a:off x="321306" y="164259"/>
            <a:ext cx="6296663" cy="643461"/>
          </a:xfrm>
          <a:prstGeom prst="rect">
            <a:avLst/>
          </a:prstGeom>
          <a:ln w="12700">
            <a:miter/>
          </a:ln>
        </p:spPr>
        <p:txBody>
          <a:bodyPr wrap="squar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</a:t>
            </a:r>
            <a:r>
              <a:rPr lang="en-US" altLang="ko-KR"/>
              <a:t>9.</a:t>
            </a:r>
            <a:r>
              <a:rPr lang="ko-KR" altLang="en-US"/>
              <a:t> 회원가입 페이지</a:t>
            </a:r>
          </a:p>
        </p:txBody>
      </p:sp>
      <p:sp>
        <p:nvSpPr>
          <p:cNvPr id="1195" name="TextBox 24"/>
          <p:cNvSpPr txBox="1"/>
          <p:nvPr/>
        </p:nvSpPr>
        <p:spPr>
          <a:xfrm>
            <a:off x="11392387" y="923108"/>
            <a:ext cx="799613" cy="291465"/>
          </a:xfrm>
          <a:prstGeom prst="rect">
            <a:avLst/>
          </a:prstGeom>
          <a:solidFill>
            <a:schemeClr val="accent1">
              <a:satOff val="-19090"/>
              <a:lumOff val="-11920"/>
            </a:schemeClr>
          </a:solidFill>
          <a:ln w="12700">
            <a:miter/>
          </a:ln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pPr lvl="0">
              <a:defRPr/>
            </a:pPr>
            <a:r>
              <a:rPr lang="ko-KR" altLang="en-US"/>
              <a:t>기능 코드</a:t>
            </a:r>
          </a:p>
        </p:txBody>
      </p:sp>
      <p:sp>
        <p:nvSpPr>
          <p:cNvPr id="1197" name="직선 연결선 29"/>
          <p:cNvSpPr/>
          <p:nvPr/>
        </p:nvSpPr>
        <p:spPr>
          <a:xfrm flipH="1">
            <a:off x="5418979" y="1674306"/>
            <a:ext cx="1" cy="464326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wrap="square" lIns="45719" rIns="45719"/>
          <a:lstStyle/>
          <a:p>
            <a:pPr lvl="0">
              <a:defRPr/>
            </a:pPr>
            <a:endParaRPr/>
          </a:p>
        </p:txBody>
      </p:sp>
      <p:sp>
        <p:nvSpPr>
          <p:cNvPr id="1198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79556" y="6355080"/>
            <a:ext cx="305185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51</a:t>
            </a:fld>
            <a:endParaRPr lang="en-US" altLang="en-US"/>
          </a:p>
        </p:txBody>
      </p:sp>
      <p:pic>
        <p:nvPicPr>
          <p:cNvPr id="1199" name="그림 119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787523"/>
            <a:ext cx="3448536" cy="754289"/>
          </a:xfrm>
          <a:prstGeom prst="rect">
            <a:avLst/>
          </a:prstGeom>
        </p:spPr>
      </p:pic>
      <p:pic>
        <p:nvPicPr>
          <p:cNvPr id="1200" name="그림 119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4062185"/>
            <a:ext cx="3905250" cy="1250950"/>
          </a:xfrm>
          <a:prstGeom prst="rect">
            <a:avLst/>
          </a:prstGeom>
        </p:spPr>
      </p:pic>
      <p:cxnSp>
        <p:nvCxnSpPr>
          <p:cNvPr id="1201" name="직선 화살표 연결선 1200"/>
          <p:cNvCxnSpPr/>
          <p:nvPr/>
        </p:nvCxnSpPr>
        <p:spPr>
          <a:xfrm rot="5400000">
            <a:off x="1347456" y="3259241"/>
            <a:ext cx="1119641" cy="2285"/>
          </a:xfrm>
          <a:prstGeom prst="straightConnector1">
            <a:avLst/>
          </a:prstGeom>
          <a:noFill/>
          <a:ln w="12700" cap="flat">
            <a:solidFill>
              <a:srgbClr val="FF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1204" name="TextBox 1203"/>
          <p:cNvSpPr txBox="1"/>
          <p:nvPr/>
        </p:nvSpPr>
        <p:spPr>
          <a:xfrm>
            <a:off x="5586184" y="1078183"/>
            <a:ext cx="6122306" cy="5054010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&lt;div class="form-group"&gt;</a:t>
            </a:r>
          </a:p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&lt;!--user_id로 두 태그를 결합--&gt;</a:t>
            </a:r>
          </a:p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&lt;label for="id"&gt;아이디&lt;/label&gt;</a:t>
            </a:r>
          </a:p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&lt;!--input-group : 입력항목의 그룹화--&gt;</a:t>
            </a:r>
          </a:p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&lt;div class="input-group"&gt;</a:t>
            </a:r>
          </a:p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&lt;!--form-control : input과 관련된 클래스로 폼의 업그레이드에 사용--&gt;</a:t>
            </a:r>
          </a:p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&lt;input type="text" id="id" name="id" class="form-control" /&gt;				&lt;!-- input-group-append = 앞/뒤 위치를 정하는 클래스로 prepend/append로 사용 --&gt;</a:t>
            </a:r>
          </a:p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&lt;div class="input-group-append"&gt;</a:t>
            </a:r>
          </a:p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&lt;!--현재 중복확인은 단순 버튼일 뿐 아무 기능이 없다--&gt;</a:t>
            </a:r>
          </a:p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&lt;!--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버튼을 누르면 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idCheck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함수가 실행해 창이 새로 생성 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--&gt;</a:t>
            </a:r>
          </a:p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&lt;button type="button" class="btn btn-primary"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onclick="idCheck();"&gt;중복확인&lt;/button&gt;</a:t>
            </a:r>
          </a:p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&lt;/div&gt;</a:t>
            </a:r>
          </a:p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&lt;/div&gt;</a:t>
            </a:r>
          </a:p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&lt;/div&gt;</a:t>
            </a:r>
          </a:p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0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중복확인 버튼을 누르면 입력란과 함께 중복확인을 하는 버튼이 있는 창이 생성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]</a:t>
            </a:r>
          </a:p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10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//id 중복확인 창</a:t>
            </a:r>
          </a:p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function idCheck(){ </a:t>
            </a:r>
          </a:p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//새창 만들기 ,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새로운 창은 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idCheckForm.jsp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로 이동하게 됨 </a:t>
            </a:r>
          </a:p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window.open("idCheckForm.jsp", "idwin", "width=400, height=350"); </a:t>
            </a:r>
          </a:p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}</a:t>
            </a:r>
          </a:p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10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[idCHeckForm.jsp]</a:t>
            </a:r>
          </a:p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&lt;!--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해당페이지 입력란에 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를 입력하고 전달한다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--&gt;</a:t>
            </a:r>
          </a:p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&lt;form method="post" action="idCheckProc.jsp"</a:t>
            </a:r>
          </a:p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onsubmit="return blankCheck(this)"&gt;</a:t>
            </a:r>
          </a:p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아이디 : &lt;input type="text" name="id" maxlength="10" autofocus&gt;</a:t>
            </a:r>
          </a:p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&lt;input type="submit" value="중복확인"&gt;</a:t>
            </a:r>
          </a:p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&lt;/form&gt;</a:t>
            </a:r>
          </a:p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8529222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부제목 2"/>
          <p:cNvSpPr txBox="1"/>
          <p:nvPr/>
        </p:nvSpPr>
        <p:spPr>
          <a:xfrm>
            <a:off x="45720" y="934822"/>
            <a:ext cx="12100560" cy="482663"/>
          </a:xfrm>
          <a:prstGeom prst="rect">
            <a:avLst/>
          </a:prstGeom>
          <a:ln w="12700">
            <a:miter/>
          </a:ln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/>
              <a:t>9</a:t>
            </a:r>
            <a:r>
              <a:rPr lang="ko-KR" altLang="en-US"/>
              <a:t>. 아이디의 중복확인 기능</a:t>
            </a:r>
          </a:p>
        </p:txBody>
      </p:sp>
      <p:sp>
        <p:nvSpPr>
          <p:cNvPr id="1191" name="직사각형"/>
          <p:cNvSpPr/>
          <p:nvPr/>
        </p:nvSpPr>
        <p:spPr>
          <a:xfrm>
            <a:off x="5581680" y="1057858"/>
            <a:ext cx="6101675" cy="3415532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192" name="//미사일 피격음을 위한 메소드…"/>
          <p:cNvSpPr txBox="1"/>
          <p:nvPr/>
        </p:nvSpPr>
        <p:spPr>
          <a:xfrm>
            <a:off x="6709392" y="1618245"/>
            <a:ext cx="5195622" cy="208650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endParaRPr lang="ko-KR" altLang="en-US"/>
          </a:p>
        </p:txBody>
      </p:sp>
      <p:pic>
        <p:nvPicPr>
          <p:cNvPr id="1193" name="image28.png" descr="image28.png"/>
          <p:cNvPicPr>
            <a:picLocks noChangeAspect="1"/>
          </p:cNvPicPr>
          <p:nvPr/>
        </p:nvPicPr>
        <p:blipFill rotWithShape="1">
          <a:blip r:embed="rId2"/>
          <a:srcRect t="16830" b="78100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194" name="TextBox 2"/>
          <p:cNvSpPr txBox="1"/>
          <p:nvPr/>
        </p:nvSpPr>
        <p:spPr>
          <a:xfrm>
            <a:off x="321306" y="164259"/>
            <a:ext cx="6296663" cy="64346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</a:t>
            </a:r>
            <a:r>
              <a:rPr lang="en-US" altLang="ko-KR"/>
              <a:t>9.</a:t>
            </a:r>
            <a:r>
              <a:rPr lang="ko-KR" altLang="en-US"/>
              <a:t> 회원가입 페이지</a:t>
            </a:r>
          </a:p>
        </p:txBody>
      </p:sp>
      <p:sp>
        <p:nvSpPr>
          <p:cNvPr id="1195" name="TextBox 24"/>
          <p:cNvSpPr txBox="1"/>
          <p:nvPr/>
        </p:nvSpPr>
        <p:spPr>
          <a:xfrm>
            <a:off x="11392387" y="923108"/>
            <a:ext cx="799613" cy="291465"/>
          </a:xfrm>
          <a:prstGeom prst="rect">
            <a:avLst/>
          </a:prstGeom>
          <a:solidFill>
            <a:schemeClr val="accent1">
              <a:satOff val="-19090"/>
              <a:lumOff val="-11920"/>
            </a:schemeClr>
          </a:solidFill>
          <a:ln w="12700">
            <a:miter/>
          </a:ln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pPr lvl="0">
              <a:defRPr/>
            </a:pPr>
            <a:r>
              <a:rPr lang="ko-KR" altLang="en-US"/>
              <a:t>기능 코드</a:t>
            </a:r>
          </a:p>
        </p:txBody>
      </p:sp>
      <p:sp>
        <p:nvSpPr>
          <p:cNvPr id="1197" name="직선 연결선 29"/>
          <p:cNvSpPr/>
          <p:nvPr/>
        </p:nvSpPr>
        <p:spPr>
          <a:xfrm flipH="1">
            <a:off x="5418979" y="1674306"/>
            <a:ext cx="1" cy="464326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wrap="square" lIns="45719" rIns="45719"/>
          <a:lstStyle/>
          <a:p>
            <a:pPr lvl="0">
              <a:defRPr/>
            </a:pPr>
            <a:endParaRPr/>
          </a:p>
        </p:txBody>
      </p:sp>
      <p:sp>
        <p:nvSpPr>
          <p:cNvPr id="1198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79556" y="6355080"/>
            <a:ext cx="305185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52</a:t>
            </a:fld>
            <a:endParaRPr lang="en-US" altLang="en-US"/>
          </a:p>
        </p:txBody>
      </p:sp>
      <p:pic>
        <p:nvPicPr>
          <p:cNvPr id="1200" name="그림 119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329417"/>
            <a:ext cx="2244187" cy="1205592"/>
          </a:xfrm>
          <a:prstGeom prst="rect">
            <a:avLst/>
          </a:prstGeom>
        </p:spPr>
      </p:pic>
      <p:cxnSp>
        <p:nvCxnSpPr>
          <p:cNvPr id="1202" name="직선 화살표 연결선 1201"/>
          <p:cNvCxnSpPr/>
          <p:nvPr/>
        </p:nvCxnSpPr>
        <p:spPr>
          <a:xfrm rot="5400000">
            <a:off x="1154008" y="2826761"/>
            <a:ext cx="427945" cy="2285"/>
          </a:xfrm>
          <a:prstGeom prst="straightConnector1">
            <a:avLst/>
          </a:prstGeom>
          <a:noFill/>
          <a:ln w="12700" cap="flat">
            <a:solidFill>
              <a:srgbClr val="FF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pic>
        <p:nvPicPr>
          <p:cNvPr id="1203" name="그림 120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3148241"/>
            <a:ext cx="2262867" cy="1173842"/>
          </a:xfrm>
          <a:prstGeom prst="rect">
            <a:avLst/>
          </a:prstGeom>
        </p:spPr>
      </p:pic>
      <p:sp>
        <p:nvSpPr>
          <p:cNvPr id="1204" name="TextBox 1203"/>
          <p:cNvSpPr txBox="1"/>
          <p:nvPr/>
        </p:nvSpPr>
        <p:spPr>
          <a:xfrm>
            <a:off x="5586184" y="1078183"/>
            <a:ext cx="6122306" cy="205785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7" name="그림 120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750457" y="2975881"/>
            <a:ext cx="2468789" cy="1651453"/>
          </a:xfrm>
          <a:prstGeom prst="rect">
            <a:avLst/>
          </a:prstGeom>
        </p:spPr>
      </p:pic>
      <p:pic>
        <p:nvPicPr>
          <p:cNvPr id="1210" name="그림 120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549072" y="1326696"/>
            <a:ext cx="2478767" cy="1200150"/>
          </a:xfrm>
          <a:prstGeom prst="rect">
            <a:avLst/>
          </a:prstGeom>
        </p:spPr>
      </p:pic>
      <p:cxnSp>
        <p:nvCxnSpPr>
          <p:cNvPr id="1211" name="직선 화살표 연결선 1210"/>
          <p:cNvCxnSpPr/>
          <p:nvPr/>
        </p:nvCxnSpPr>
        <p:spPr>
          <a:xfrm rot="5400000">
            <a:off x="3528908" y="2843089"/>
            <a:ext cx="427945" cy="2285"/>
          </a:xfrm>
          <a:prstGeom prst="straightConnector1">
            <a:avLst/>
          </a:prstGeom>
          <a:noFill/>
          <a:ln w="12700" cap="flat">
            <a:solidFill>
              <a:srgbClr val="FF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1212" name="TextBox 1211"/>
          <p:cNvSpPr txBox="1"/>
          <p:nvPr/>
        </p:nvSpPr>
        <p:spPr>
          <a:xfrm>
            <a:off x="5569404" y="1062763"/>
            <a:ext cx="4908551" cy="3288256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&lt;%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//1) 사용가능한 아이디일 경우, 아이디 입력 폼에 넣기 위함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String id = request.getParameter("id");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// 해당 기능에서는 BoardDAO를 통해 DB에 접근하기 위해 생성// 해당 기능에서는 BoardDAO를 통해 DB에 접근하기 위해 생성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BoardDAO dao = new BoardDAO(application);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int cnt = dao.duplecateID(id);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out.println("입력 ID : &lt;strong&gt;" + id + "&lt;/stong&gt;");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if (cnt == 0)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out.println("&lt;p&gt;사용 가능한 아이디입니다.&lt;/p&gt;");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%&gt;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&lt;%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//2)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사용 불가능한 아이디일 경우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아래 메세지 출력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 else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out.println("&lt;p style='color: red'&gt;해당 아이디는 사용하실 수 없습니다.&lt;/p&gt;");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%&gt;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&lt;hr&gt;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&lt;a href="javascript:history.back()"&gt;[다시시도]&lt;/a&gt; &amp;nbsp; &amp;nbsp;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&lt;a href="javascript:window.close()"&gt;[창닫기]&lt;/a&gt;</a:t>
            </a:r>
          </a:p>
        </p:txBody>
      </p:sp>
      <p:sp>
        <p:nvSpPr>
          <p:cNvPr id="1214" name="직사각형"/>
          <p:cNvSpPr/>
          <p:nvPr/>
        </p:nvSpPr>
        <p:spPr>
          <a:xfrm>
            <a:off x="5563990" y="4544009"/>
            <a:ext cx="6101675" cy="2088835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215" name="TextBox 1214"/>
          <p:cNvSpPr txBox="1"/>
          <p:nvPr/>
        </p:nvSpPr>
        <p:spPr>
          <a:xfrm>
            <a:off x="5602741" y="4591276"/>
            <a:ext cx="6032499" cy="359818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sz="1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6" name="TextBox 1215"/>
          <p:cNvSpPr txBox="1"/>
          <p:nvPr/>
        </p:nvSpPr>
        <p:spPr>
          <a:xfrm>
            <a:off x="5581877" y="4553903"/>
            <a:ext cx="6074226" cy="2645090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//회원가입 중복 확인용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public int duplecateID(String id){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int cnt=0;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try{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Connection con = DBOpen.getConnection(); // DB에 연결하여 접근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StringBuilder sql = new StringBuilder(); //아이디 중복 확인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// append메서드를 통해 문자열을 이어붙임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sql.append(" SELECT count(id) as cnt ");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sql.append(" FROM member "); //	 member 테이블 db에서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sql.append(" WHERE id = ? ");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PreparedStatement pstmt = con.prepareStatement(sql.toString());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pstmt.setString(1, id);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ResultSet rs = pstmt.executeQuery(); // 쿼리문 실행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if(rs.next()){	// 결과값이 있다면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cnt=rs.getInt("cnt");	// 카운트를 반환해 cnt에 저장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}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}catch(Exception e){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System.out.println("아이디 중복 확인 실패 : " + e);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}//try end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return cnt;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}//duplecateID end</a:t>
            </a:r>
          </a:p>
        </p:txBody>
      </p:sp>
    </p:spTree>
    <p:extLst>
      <p:ext uri="{BB962C8B-B14F-4D97-AF65-F5344CB8AC3E}">
        <p14:creationId xmlns:p14="http://schemas.microsoft.com/office/powerpoint/2010/main" val="1812440649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부제목 2"/>
          <p:cNvSpPr txBox="1"/>
          <p:nvPr/>
        </p:nvSpPr>
        <p:spPr>
          <a:xfrm>
            <a:off x="45720" y="922799"/>
            <a:ext cx="12100560" cy="2137363"/>
          </a:xfrm>
          <a:prstGeom prst="rect">
            <a:avLst/>
          </a:prstGeom>
          <a:ln w="12700">
            <a:miter/>
          </a:ln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/>
              <a:t>9.</a:t>
            </a:r>
            <a:r>
              <a:rPr lang="ko-KR" altLang="en-US"/>
              <a:t> 주소찾기 기능</a:t>
            </a:r>
          </a:p>
        </p:txBody>
      </p:sp>
      <p:sp>
        <p:nvSpPr>
          <p:cNvPr id="1201" name="직사각형"/>
          <p:cNvSpPr/>
          <p:nvPr/>
        </p:nvSpPr>
        <p:spPr>
          <a:xfrm>
            <a:off x="4383767" y="1146228"/>
            <a:ext cx="6668640" cy="5592675"/>
          </a:xfrm>
          <a:prstGeom prst="rect">
            <a:avLst/>
          </a:prstGeom>
          <a:solidFill>
            <a:srgbClr val="E8F6FC"/>
          </a:solidFill>
          <a:ln>
            <a:solidFill>
              <a:schemeClr val="accent3">
                <a:lumOff val="-12940"/>
              </a:schemeClr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pic>
        <p:nvPicPr>
          <p:cNvPr id="1203" name="image28.png" descr="image28.png"/>
          <p:cNvPicPr>
            <a:picLocks noChangeAspect="1"/>
          </p:cNvPicPr>
          <p:nvPr/>
        </p:nvPicPr>
        <p:blipFill rotWithShape="1">
          <a:blip r:embed="rId2"/>
          <a:srcRect t="16830" b="78100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204" name="TextBox 2"/>
          <p:cNvSpPr txBox="1"/>
          <p:nvPr/>
        </p:nvSpPr>
        <p:spPr>
          <a:xfrm>
            <a:off x="321306" y="164259"/>
            <a:ext cx="6296663" cy="64346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</a:t>
            </a:r>
            <a:r>
              <a:rPr lang="en-US" altLang="ko-KR"/>
              <a:t>9.</a:t>
            </a:r>
            <a:r>
              <a:rPr lang="ko-KR" altLang="en-US"/>
              <a:t> 회원가입 페이지</a:t>
            </a:r>
          </a:p>
        </p:txBody>
      </p:sp>
      <p:sp>
        <p:nvSpPr>
          <p:cNvPr id="1206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55080"/>
            <a:ext cx="301909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53</a:t>
            </a:fld>
            <a:endParaRPr lang="en-US" altLang="en-US"/>
          </a:p>
        </p:txBody>
      </p:sp>
      <p:pic>
        <p:nvPicPr>
          <p:cNvPr id="1207" name="그림 120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7906" y="1239156"/>
            <a:ext cx="2898775" cy="807810"/>
          </a:xfrm>
          <a:prstGeom prst="rect">
            <a:avLst/>
          </a:prstGeom>
        </p:spPr>
      </p:pic>
      <p:cxnSp>
        <p:nvCxnSpPr>
          <p:cNvPr id="1208" name="직선 화살표 연결선 1207"/>
          <p:cNvCxnSpPr/>
          <p:nvPr/>
        </p:nvCxnSpPr>
        <p:spPr>
          <a:xfrm rot="5400000">
            <a:off x="1247898" y="2256169"/>
            <a:ext cx="461960" cy="7275"/>
          </a:xfrm>
          <a:prstGeom prst="straightConnector1">
            <a:avLst/>
          </a:prstGeom>
          <a:noFill/>
          <a:ln w="12700" cap="flat">
            <a:solidFill>
              <a:srgbClr val="FF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pic>
        <p:nvPicPr>
          <p:cNvPr id="1209" name="그림 120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7987" y="2748643"/>
            <a:ext cx="2030279" cy="1662509"/>
          </a:xfrm>
          <a:prstGeom prst="rect">
            <a:avLst/>
          </a:prstGeom>
        </p:spPr>
      </p:pic>
      <p:sp>
        <p:nvSpPr>
          <p:cNvPr id="1211" name="TextBox 1210"/>
          <p:cNvSpPr txBox="1"/>
          <p:nvPr/>
        </p:nvSpPr>
        <p:spPr>
          <a:xfrm>
            <a:off x="4366759" y="1155473"/>
            <a:ext cx="6701518" cy="5586320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&lt;label for="addr"&gt;주소&lt;/label&gt; &lt;input type="text" name="addr"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id="addr" class="form-control" readonly /&gt; &lt;input type="text"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name="addr2" class="form-control" placeholder="상세주소" /&gt;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&lt;input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type="button" name="addr" value="주소찾기" onclick="findAddr()" /&gt;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10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주소찾기 클릭시 함수 실행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]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&lt;script&gt;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function findAddr()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new daum.Postcode(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oncomplete : function(data)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								console.log(data);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10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 팝업에서 검색결과 항목을 클릭했을때 실행할 코드를 작성하는 부분.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 도로명 주소의 노출 규칙에 따라 주소를 표시한다.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 내려오는 변수가 값이 없는 경우엔 공백('')값을 가지므로, 이를 참고하여 분기 한다.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10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var roadAddr = data.roadAddress; // 도로명 주소 변수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var jibunAddr = data.jibunAddress; // 지번 주소 변수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10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 우편번호와 주소 정보를 해당 필드에 넣는다.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if (roadAddr !== '')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                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documen														.getElementById("addr").value = roadAddr;										} else if (jibunAddr !== '') 												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document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.getElementById("addr").value = jibunAddr;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		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}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}).open();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&lt;/script&gt;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10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주소 찾기는 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daum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의 오픈 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api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를 이용하여 기능을 구현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]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&lt;script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src="//t1.daumcdn.net/mapjsapi/bundle/postcode/prod/postcode.v2.js"&gt;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&lt;/script&gt;</a:t>
            </a:r>
          </a:p>
        </p:txBody>
      </p:sp>
      <p:pic>
        <p:nvPicPr>
          <p:cNvPr id="1212" name="그림 12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913618" y="4838616"/>
            <a:ext cx="2226529" cy="1860633"/>
          </a:xfrm>
          <a:prstGeom prst="rect">
            <a:avLst/>
          </a:prstGeom>
        </p:spPr>
      </p:pic>
      <p:cxnSp>
        <p:nvCxnSpPr>
          <p:cNvPr id="1213" name="연결선: 구부러짐 1212"/>
          <p:cNvCxnSpPr>
            <a:endCxn id="1212" idx="1"/>
          </p:cNvCxnSpPr>
          <p:nvPr/>
        </p:nvCxnSpPr>
        <p:spPr>
          <a:xfrm rot="16200000" flipH="1">
            <a:off x="935514" y="4790829"/>
            <a:ext cx="1132297" cy="823909"/>
          </a:xfrm>
          <a:prstGeom prst="curvedConnector2">
            <a:avLst/>
          </a:prstGeom>
          <a:noFill/>
          <a:ln w="12700" cap="flat">
            <a:solidFill>
              <a:srgbClr val="FF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</p:spTree>
    <p:extLst>
      <p:ext uri="{BB962C8B-B14F-4D97-AF65-F5344CB8AC3E}">
        <p14:creationId xmlns:p14="http://schemas.microsoft.com/office/powerpoint/2010/main" val="4076883938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부제목 2"/>
          <p:cNvSpPr txBox="1"/>
          <p:nvPr/>
        </p:nvSpPr>
        <p:spPr>
          <a:xfrm>
            <a:off x="45720" y="922799"/>
            <a:ext cx="12100560" cy="2137363"/>
          </a:xfrm>
          <a:prstGeom prst="rect">
            <a:avLst/>
          </a:prstGeom>
          <a:ln w="12700">
            <a:miter/>
          </a:ln>
        </p:spPr>
        <p:txBody>
          <a:bodyPr lIns="45719" rIns="45719">
            <a:norm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/>
              <a:t>9.</a:t>
            </a:r>
            <a:r>
              <a:rPr lang="ko-KR" altLang="en-US"/>
              <a:t> 회원가입 버튼을 눌렀을 때 가입이 성공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1000" b="0" i="0" u="none" strike="noStrike" kern="0" cap="none" spc="0" normalizeH="0" baseline="0"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1" name="직사각형"/>
          <p:cNvSpPr/>
          <p:nvPr/>
        </p:nvSpPr>
        <p:spPr>
          <a:xfrm>
            <a:off x="4899932" y="1270961"/>
            <a:ext cx="6668640" cy="1646604"/>
          </a:xfrm>
          <a:prstGeom prst="rect">
            <a:avLst/>
          </a:prstGeom>
          <a:solidFill>
            <a:srgbClr val="E8F6FC"/>
          </a:solidFill>
          <a:ln>
            <a:solidFill>
              <a:schemeClr val="accent3">
                <a:lumOff val="-12940"/>
              </a:schemeClr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pic>
        <p:nvPicPr>
          <p:cNvPr id="1203" name="image28.png" descr="image28.png"/>
          <p:cNvPicPr>
            <a:picLocks noChangeAspect="1"/>
          </p:cNvPicPr>
          <p:nvPr/>
        </p:nvPicPr>
        <p:blipFill rotWithShape="1">
          <a:blip r:embed="rId2"/>
          <a:srcRect t="16830" b="78100"/>
          <a:stretch>
            <a:fillRect/>
          </a:stretch>
        </p:blipFill>
        <p:spPr>
          <a:xfrm>
            <a:off x="-761914" y="0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204" name="TextBox 2"/>
          <p:cNvSpPr txBox="1"/>
          <p:nvPr/>
        </p:nvSpPr>
        <p:spPr>
          <a:xfrm>
            <a:off x="321306" y="164259"/>
            <a:ext cx="6420487" cy="64346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 </a:t>
            </a:r>
            <a:r>
              <a:rPr lang="en-US" altLang="ko-KR"/>
              <a:t>9.</a:t>
            </a:r>
            <a:r>
              <a:rPr lang="ko-KR" altLang="en-US"/>
              <a:t> 회원가입 페이지</a:t>
            </a:r>
          </a:p>
        </p:txBody>
      </p:sp>
      <p:sp>
        <p:nvSpPr>
          <p:cNvPr id="1206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79556" y="6355080"/>
            <a:ext cx="305185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54</a:t>
            </a:fld>
            <a:endParaRPr lang="en-US" altLang="en-US"/>
          </a:p>
        </p:txBody>
      </p:sp>
      <p:sp>
        <p:nvSpPr>
          <p:cNvPr id="1211" name="TextBox 1210"/>
          <p:cNvSpPr txBox="1"/>
          <p:nvPr/>
        </p:nvSpPr>
        <p:spPr>
          <a:xfrm>
            <a:off x="4366759" y="1155473"/>
            <a:ext cx="6701519" cy="242796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</a:p>
        </p:txBody>
      </p:sp>
      <p:sp>
        <p:nvSpPr>
          <p:cNvPr id="1215" name="직사각형"/>
          <p:cNvSpPr/>
          <p:nvPr/>
        </p:nvSpPr>
        <p:spPr>
          <a:xfrm>
            <a:off x="124731" y="1604791"/>
            <a:ext cx="4310069" cy="5048390"/>
          </a:xfrm>
          <a:prstGeom prst="rect">
            <a:avLst/>
          </a:prstGeom>
          <a:solidFill>
            <a:srgbClr val="E8F6FC"/>
          </a:solidFill>
          <a:ln>
            <a:solidFill>
              <a:schemeClr val="accent3">
                <a:lumOff val="-12940"/>
              </a:schemeClr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216" name="TextBox 1215"/>
          <p:cNvSpPr txBox="1"/>
          <p:nvPr/>
        </p:nvSpPr>
        <p:spPr>
          <a:xfrm>
            <a:off x="147410" y="1631722"/>
            <a:ext cx="1543277" cy="358910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sz="1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7" name="TextBox 1216"/>
          <p:cNvSpPr txBox="1"/>
          <p:nvPr/>
        </p:nvSpPr>
        <p:spPr>
          <a:xfrm>
            <a:off x="118834" y="1612720"/>
            <a:ext cx="4311650" cy="4976673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&lt;script&gt;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function validateForm(form){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kumimoji="0" lang="en-US" sz="10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//폼 내용 검증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// 비밀번호와 비밀번호 확인란이 다른경우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if(form.pass.value != form.pass2.value){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alert("입력한 비밀번호가 서로 다릅니다");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form.pass.focus();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return false;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0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var pass = document.getElementById("pass").value;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    </a:t>
            </a:r>
            <a:r>
              <a:rPr kumimoji="0" lang="en-US" sz="10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//비밀번호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var pass2 = document.getElementById("pass2").value; 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kumimoji="0" lang="en-US" sz="10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 확인 비밀번호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var pattern1 = /[0-9]/;		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              </a:t>
            </a:r>
            <a:r>
              <a:rPr kumimoji="0" lang="en-US" sz="10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 숫자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var pattern2 = /[a-zA-Z]/;	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              </a:t>
            </a:r>
            <a:r>
              <a:rPr kumimoji="0" lang="en-US" sz="10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 영문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var pattern3 = /[~!@\#$%&lt;&gt;^&amp;*()-_=+/|}{]/;	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     </a:t>
            </a:r>
            <a:r>
              <a:rPr kumimoji="0" lang="en-US" sz="10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 특수기호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var pattern4 = /[@]/;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var pw_msg = "";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if(!pattern1.test(pass)||!pattern2.test(pass)||!pattern3.test(pass)||pass.length&lt;8||pass.length&gt;32){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alert("영문+숫자+특수기호 8자리 이상으로 구성하여야 합니다.");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form.pass.focus();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return false;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//id 중복확인 창 생성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function idCheck(){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kumimoji="0" lang="en-US" sz="10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//새창 만들기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window.open("idCheckForm.jsp", "idwin", "width=400, height=350");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&lt;/script&gt;</a:t>
            </a:r>
          </a:p>
        </p:txBody>
      </p:sp>
      <p:sp>
        <p:nvSpPr>
          <p:cNvPr id="1218" name="TextBox 1217"/>
          <p:cNvSpPr txBox="1"/>
          <p:nvPr/>
        </p:nvSpPr>
        <p:spPr>
          <a:xfrm>
            <a:off x="4906961" y="1287961"/>
            <a:ext cx="6641646" cy="1615258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&lt;!--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해당 정보를 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joinProcess.jsp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에 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post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방식으로 전달하고 회원가입 버튼 클릭시 함수 실행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&lt;form action="./joinProcess.jsp" method="post"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  </a:t>
            </a: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onsubmit="return validateForm(this);"&gt;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0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&lt;div class="text-right"&gt;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&lt;!--회원가입 눌러봤자 login.html 페이지로 이동할 뿐이다--&gt;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&lt;!-- btn btn-primary = primary 버튼으로 파란색 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&lt;button type="submit" class="btn btn-primary"&gt;회원가입&lt;/button&gt;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&lt;/div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&lt;/form&gt;</a:t>
            </a:r>
          </a:p>
        </p:txBody>
      </p:sp>
      <p:sp>
        <p:nvSpPr>
          <p:cNvPr id="1219" name="직사각형"/>
          <p:cNvSpPr/>
          <p:nvPr/>
        </p:nvSpPr>
        <p:spPr>
          <a:xfrm>
            <a:off x="4882242" y="3033539"/>
            <a:ext cx="6668640" cy="3609014"/>
          </a:xfrm>
          <a:prstGeom prst="rect">
            <a:avLst/>
          </a:prstGeom>
          <a:solidFill>
            <a:srgbClr val="E8F6FC"/>
          </a:solidFill>
          <a:ln>
            <a:solidFill>
              <a:schemeClr val="accent3">
                <a:lumOff val="-12940"/>
              </a:schemeClr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 lang="en-US" altLang="ko-KR"/>
          </a:p>
        </p:txBody>
      </p:sp>
      <p:sp>
        <p:nvSpPr>
          <p:cNvPr id="1220" name="TextBox 1219"/>
          <p:cNvSpPr txBox="1"/>
          <p:nvPr/>
        </p:nvSpPr>
        <p:spPr>
          <a:xfrm>
            <a:off x="4888366" y="3003776"/>
            <a:ext cx="6690178" cy="5034324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[joinProcess.jsp]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900" b="1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&lt;%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 join.jsp에서 입력헀던 정보들을 받아 각 변수에 저장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String id = request.getParameter("id");			// 아이디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String pass = request.getParameter("pass");		// 패스워드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String name = request.getParameter("name");		// 이름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String email = request.getParameter("email");	// 이메일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String pnum = request.getParameter("pnum");		// 핸드폰 번호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String addr = request.getParameter("addr");		// 도로주소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String addr2 = request.getParameter("addr2");	// 지번주소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900" b="1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//폼값을 DTO객체에 저장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BoardDTO dto = new BoardDTO();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dto.setName(name);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dto.setId(id);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dto.setPass(pass);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dto.setEmail(email);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dto.setPnum(pnum);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dto.setAddr(addr+" - "+addr2);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900" b="1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//DAO객체를 통해 DB에 DTO 저장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BoardDAO dao = new BoardDAO(application);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//기존코드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int iResult = dao.join(dto);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900" b="1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dao.close();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900" b="1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//성공 or 실패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if(iResult == 1 ){//성공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//if(iResult == 2 ){//실패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response.sendRedirect("../join/login.jsp");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}else{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JSFunction.alertBack("회원가입에 실패하였습니다.", out);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%&gt;</a:t>
            </a:r>
          </a:p>
        </p:txBody>
      </p:sp>
      <p:sp>
        <p:nvSpPr>
          <p:cNvPr id="1221" name="TextBox 1220"/>
          <p:cNvSpPr txBox="1"/>
          <p:nvPr/>
        </p:nvSpPr>
        <p:spPr>
          <a:xfrm>
            <a:off x="4877028" y="3060473"/>
            <a:ext cx="6576784" cy="366621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1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8117943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부제목 2"/>
          <p:cNvSpPr txBox="1"/>
          <p:nvPr/>
        </p:nvSpPr>
        <p:spPr>
          <a:xfrm>
            <a:off x="45720" y="937225"/>
            <a:ext cx="12100560" cy="560995"/>
          </a:xfrm>
          <a:prstGeom prst="rect">
            <a:avLst/>
          </a:prstGeom>
          <a:ln w="12700">
            <a:miter/>
          </a:ln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/>
              <a:t>9</a:t>
            </a:r>
            <a:r>
              <a:rPr lang="ko-KR" altLang="en-US"/>
              <a:t>. 배경음은 실행과 동시에 실행</a:t>
            </a:r>
          </a:p>
        </p:txBody>
      </p:sp>
      <p:pic>
        <p:nvPicPr>
          <p:cNvPr id="1212" name="image28.png" descr="image28.png"/>
          <p:cNvPicPr>
            <a:picLocks noChangeAspect="1"/>
          </p:cNvPicPr>
          <p:nvPr/>
        </p:nvPicPr>
        <p:blipFill rotWithShape="1">
          <a:blip r:embed="rId2"/>
          <a:srcRect t="16830" b="78100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213" name="TextBox 2"/>
          <p:cNvSpPr txBox="1"/>
          <p:nvPr/>
        </p:nvSpPr>
        <p:spPr>
          <a:xfrm>
            <a:off x="321306" y="164259"/>
            <a:ext cx="6296663" cy="64346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</a:t>
            </a:r>
            <a:r>
              <a:rPr lang="en-US" altLang="ko-KR"/>
              <a:t>9.</a:t>
            </a:r>
            <a:r>
              <a:rPr lang="ko-KR" altLang="en-US"/>
              <a:t> 회원가입 페이지</a:t>
            </a:r>
          </a:p>
        </p:txBody>
      </p:sp>
      <p:sp>
        <p:nvSpPr>
          <p:cNvPr id="1214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55080"/>
            <a:ext cx="301909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55</a:t>
            </a:fld>
            <a:endParaRPr lang="en-US" altLang="en-US"/>
          </a:p>
        </p:txBody>
      </p:sp>
      <p:sp>
        <p:nvSpPr>
          <p:cNvPr id="1216" name="직사각형"/>
          <p:cNvSpPr/>
          <p:nvPr/>
        </p:nvSpPr>
        <p:spPr>
          <a:xfrm>
            <a:off x="166913" y="1287289"/>
            <a:ext cx="6124354" cy="5434639"/>
          </a:xfrm>
          <a:prstGeom prst="rect">
            <a:avLst/>
          </a:prstGeom>
          <a:solidFill>
            <a:srgbClr val="E8F6FC"/>
          </a:solidFill>
          <a:ln>
            <a:solidFill>
              <a:schemeClr val="accent3">
                <a:lumOff val="-12940"/>
              </a:schemeClr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 lang="en-US" altLang="ko-KR"/>
          </a:p>
        </p:txBody>
      </p:sp>
      <p:sp>
        <p:nvSpPr>
          <p:cNvPr id="1217" name="직사각형"/>
          <p:cNvSpPr/>
          <p:nvPr/>
        </p:nvSpPr>
        <p:spPr>
          <a:xfrm>
            <a:off x="6283776" y="1280938"/>
            <a:ext cx="4911050" cy="2272793"/>
          </a:xfrm>
          <a:prstGeom prst="rect">
            <a:avLst/>
          </a:prstGeom>
          <a:solidFill>
            <a:srgbClr val="E8F6FC"/>
          </a:solidFill>
          <a:ln>
            <a:solidFill>
              <a:schemeClr val="accent3">
                <a:lumOff val="-12940"/>
              </a:schemeClr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 lang="en-US" altLang="ko-KR"/>
          </a:p>
        </p:txBody>
      </p:sp>
      <p:sp>
        <p:nvSpPr>
          <p:cNvPr id="1218" name="직사각형"/>
          <p:cNvSpPr/>
          <p:nvPr/>
        </p:nvSpPr>
        <p:spPr>
          <a:xfrm>
            <a:off x="6372223" y="3610481"/>
            <a:ext cx="5205872" cy="3089222"/>
          </a:xfrm>
          <a:prstGeom prst="rect">
            <a:avLst/>
          </a:prstGeom>
          <a:solidFill>
            <a:srgbClr val="E8F6FC"/>
          </a:solidFill>
          <a:ln>
            <a:solidFill>
              <a:schemeClr val="accent3">
                <a:lumOff val="-12940"/>
              </a:schemeClr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 lang="en-US" altLang="ko-KR"/>
          </a:p>
        </p:txBody>
      </p:sp>
      <p:sp>
        <p:nvSpPr>
          <p:cNvPr id="1219" name="TextBox 1218"/>
          <p:cNvSpPr txBox="1"/>
          <p:nvPr/>
        </p:nvSpPr>
        <p:spPr>
          <a:xfrm>
            <a:off x="6274256" y="1261611"/>
            <a:ext cx="3419474" cy="2167389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public class BoardDTO {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kumimoji="0" lang="en-US" altLang="ko-KR" sz="8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 db</a:t>
            </a:r>
            <a:r>
              <a:rPr kumimoji="0" lang="ko-KR" altLang="en-US" sz="8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에 저장될 멤버 변수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//멤버 변수 선언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private String num;			</a:t>
            </a:r>
            <a:r>
              <a:rPr kumimoji="0" lang="ko-KR" sz="8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 회원 이름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private String title;			</a:t>
            </a:r>
            <a:r>
              <a:rPr kumimoji="0" lang="ko-KR" sz="8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 제목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private String pwd;			</a:t>
            </a:r>
            <a:r>
              <a:rPr kumimoji="0" lang="ko-KR" sz="8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 비밀번호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private String content;		</a:t>
            </a:r>
            <a:r>
              <a:rPr kumimoji="0" lang="ko-KR" sz="8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 내용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private java.sql.Date postdate;	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kumimoji="0" lang="ko-KR" sz="8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 작성 날짜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private String visitcount;		</a:t>
            </a:r>
            <a:r>
              <a:rPr kumimoji="0" lang="ko-KR" sz="8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 방문 횟수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private String id;			</a:t>
            </a:r>
            <a:r>
              <a:rPr kumimoji="0" lang="ko-KR" sz="8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 아이디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private String pass;			</a:t>
            </a:r>
            <a:r>
              <a:rPr kumimoji="0" lang="ko-KR" sz="8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 패스워드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private String name;			</a:t>
            </a:r>
            <a:r>
              <a:rPr kumimoji="0" lang="ko-KR" sz="8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 이름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private String email;		</a:t>
            </a:r>
            <a:r>
              <a:rPr kumimoji="0" lang="ko-KR" sz="8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// 이메일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private String pnum;			</a:t>
            </a:r>
            <a:r>
              <a:rPr kumimoji="0" lang="ko-KR" sz="8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 핸드폰 번호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private String authority;		</a:t>
            </a:r>
            <a:r>
              <a:rPr kumimoji="0" lang="ko-KR" sz="8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 권한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private String addr;			</a:t>
            </a:r>
            <a:r>
              <a:rPr kumimoji="0" lang="ko-KR" sz="8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 도로 주소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private String addr2;			</a:t>
            </a:r>
            <a:r>
              <a:rPr kumimoji="0" lang="ko-KR" sz="8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 지번 주소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private java.sql.Date regidate;	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kumimoji="0" lang="ko-KR" sz="8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 등록 날짜</a:t>
            </a:r>
          </a:p>
        </p:txBody>
      </p:sp>
      <p:sp>
        <p:nvSpPr>
          <p:cNvPr id="1221" name="TextBox 1220"/>
          <p:cNvSpPr txBox="1"/>
          <p:nvPr/>
        </p:nvSpPr>
        <p:spPr>
          <a:xfrm>
            <a:off x="193901" y="1314223"/>
            <a:ext cx="6089198" cy="11675971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[private</a:t>
            </a:r>
            <a:r>
              <a:rPr kumimoji="0" lang="ko-KR" altLang="en-US" sz="8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접근제어자에 접근하기 위한 </a:t>
            </a:r>
            <a:r>
              <a:rPr kumimoji="0" lang="en-US" altLang="ko-KR" sz="8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getter / setter</a:t>
            </a:r>
            <a:r>
              <a:rPr kumimoji="0" lang="ko-KR" altLang="en-US" sz="8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메서드</a:t>
            </a:r>
            <a:r>
              <a:rPr kumimoji="0" lang="en-US" altLang="ko-KR" sz="8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]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public String getAddr2()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return addr2;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void setAddr2(String addr2)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this.addr2 = addr2;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String getPnum()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return pnum;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void setPnum(String pnum)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this.pnum = pnum;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String getPwd()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return pwd;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void setPwd(String pwd)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this.pwd = pwd;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String getEmail()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return email;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void setEmail(String email)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this.email = email;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String getAuthority()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return authority;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void setAuthority(String authority)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this.authority = authority;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String getPass()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return pass;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void setPass(String pass)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this.pass = pass;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String getAddr()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return addr;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void setAddr(String addr)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this.addr = addr;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java.sql.Date getRegidate()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return regidate;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void setRegidate(java.sql.Date regidate)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this.regidate = regidate;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String getNum()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return num;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void setNum(String num)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this.num = num;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String getTitle()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return title;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void setTitle(String title)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this.title = title;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String getContent()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return content;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void setContent(String content)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this.content = content;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String getId()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return id;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void setId(String id)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this.id = id;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java.sql.Date getPostdate()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return postdate;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void setPostdate(java.sql.Date postdate)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this.postdate = postdate;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String getVisitcount()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return visitcount;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void setVisitcount(String visitcount)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this.visitcount = visitcount;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String getName()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return name;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void setName(String name)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this.name = name;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}</a:t>
            </a:r>
          </a:p>
        </p:txBody>
      </p:sp>
      <p:sp>
        <p:nvSpPr>
          <p:cNvPr id="1222" name="TextBox 1221"/>
          <p:cNvSpPr txBox="1"/>
          <p:nvPr/>
        </p:nvSpPr>
        <p:spPr>
          <a:xfrm>
            <a:off x="6385152" y="3638776"/>
            <a:ext cx="5170716" cy="3931693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kumimoji="0" lang="ko-KR" altLang="en-US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회원가입용 쿼리</a:t>
            </a: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]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//회원가입용 쿼리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int join(BoardDTO dto)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int result=0;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try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kumimoji="0" lang="ko-KR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//쿼리문 템플릿</a:t>
            </a: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kumimoji="0" lang="ko-KR" altLang="en-US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ko-KR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member테이블에 해당 data들을 삽입한다.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String query = "Insert into member(name, id, pass, email, pnum, authority, addr, regidate) values( "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kumimoji="0" lang="ko-KR" alt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kumimoji="0" lang="ko-KR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+ " ?, ?, ?, ?, ?, '회원', ?, sysdate) ";	// ? 는 동적쿼리라 변경이 가능하다.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kumimoji="0" lang="ko-KR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//쿼리문 완성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psmt = con.prepareStatement(query);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psmt.setString(1, dto.getName());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psmt.setString(2, dto.getId());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psmt.setString(3, dto.getPass());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psmt.setString(4, dto.getEmail());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psmt.setString(5, dto.getPnum());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psmt.setString(6, dto.getAddr());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kumimoji="0" lang="ko-KR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//쿼리문 실행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result = psmt.executeUpdate();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catch (Exception e)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System.out.println("회원가입 중 예외 발생");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e.printStackTrace();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}</a:t>
            </a:r>
            <a:r>
              <a:rPr kumimoji="0" lang="ko-KR" alt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return result; </a:t>
            </a:r>
            <a:r>
              <a:rPr kumimoji="0" lang="ko-KR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//결과 반환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4718474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부제목 2"/>
          <p:cNvSpPr txBox="1"/>
          <p:nvPr/>
        </p:nvSpPr>
        <p:spPr>
          <a:xfrm>
            <a:off x="45720" y="936175"/>
            <a:ext cx="12100560" cy="827706"/>
          </a:xfrm>
          <a:prstGeom prst="rect">
            <a:avLst/>
          </a:prstGeom>
          <a:ln w="12700">
            <a:miter/>
          </a:ln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/>
              <a:t>9</a:t>
            </a:r>
            <a:r>
              <a:rPr lang="ko-KR" altLang="en-US"/>
              <a:t>. 쇼핑몰을 이용하기 위한 로그인 페이지</a:t>
            </a:r>
          </a:p>
        </p:txBody>
      </p:sp>
      <p:sp>
        <p:nvSpPr>
          <p:cNvPr id="1218" name="//플레이어가 살아있는지 체크하고 미사일을 쏘며 미사일 발사 소리를 낼 메소드…"/>
          <p:cNvSpPr txBox="1"/>
          <p:nvPr/>
        </p:nvSpPr>
        <p:spPr>
          <a:xfrm>
            <a:off x="247946" y="1474021"/>
            <a:ext cx="5028847" cy="209999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endParaRPr lang="ko-KR" altLang="en-US"/>
          </a:p>
        </p:txBody>
      </p:sp>
      <p:pic>
        <p:nvPicPr>
          <p:cNvPr id="1223" name="image28.png" descr="image28.png"/>
          <p:cNvPicPr>
            <a:picLocks noChangeAspect="1"/>
          </p:cNvPicPr>
          <p:nvPr/>
        </p:nvPicPr>
        <p:blipFill rotWithShape="1">
          <a:blip r:embed="rId2"/>
          <a:srcRect t="16830" b="78100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224" name="TextBox 2"/>
          <p:cNvSpPr txBox="1"/>
          <p:nvPr/>
        </p:nvSpPr>
        <p:spPr>
          <a:xfrm>
            <a:off x="321306" y="164259"/>
            <a:ext cx="5848987" cy="64346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</a:t>
            </a:r>
            <a:r>
              <a:rPr lang="en-US" altLang="ko-KR"/>
              <a:t>9</a:t>
            </a:r>
            <a:r>
              <a:rPr lang="ko-KR" altLang="en-US"/>
              <a:t>. 로그인 페이지</a:t>
            </a:r>
          </a:p>
        </p:txBody>
      </p:sp>
      <p:sp>
        <p:nvSpPr>
          <p:cNvPr id="1225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55080"/>
            <a:ext cx="301909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56</a:t>
            </a:fld>
            <a:endParaRPr lang="en-US" altLang="en-US"/>
          </a:p>
        </p:txBody>
      </p:sp>
      <p:pic>
        <p:nvPicPr>
          <p:cNvPr id="1227" name="그림 122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6600" y="1427389"/>
            <a:ext cx="10718801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2538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직사각형"/>
          <p:cNvSpPr/>
          <p:nvPr/>
        </p:nvSpPr>
        <p:spPr>
          <a:xfrm>
            <a:off x="266693" y="1234236"/>
            <a:ext cx="5401177" cy="3400607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228" name="@Override…"/>
          <p:cNvSpPr txBox="1"/>
          <p:nvPr/>
        </p:nvSpPr>
        <p:spPr>
          <a:xfrm>
            <a:off x="317175" y="1329712"/>
            <a:ext cx="5300213" cy="3402422"/>
          </a:xfrm>
          <a:prstGeom prst="rect">
            <a:avLst/>
          </a:prstGeom>
          <a:ln w="12700">
            <a:miter/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/>
              <a:t>[</a:t>
            </a:r>
            <a:r>
              <a:rPr lang="ko-KR" altLang="en-US"/>
              <a:t>로그인 스크립트 함수</a:t>
            </a:r>
            <a:r>
              <a:rPr lang="en-US" altLang="ko-KR"/>
              <a:t>]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en-US"/>
              <a:t>&lt;script&gt;	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en-US"/>
              <a:t>function validateForm(form){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en-US"/>
              <a:t>	if(!form.user_id.value &amp;&amp;){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en-US"/>
              <a:t>		alert("아이디를 입력하세요.");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en-US"/>
              <a:t>		return false;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en-US"/>
              <a:t>	}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en-US"/>
              <a:t>	if(form.user_pw.value==""){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en-US"/>
              <a:t>		alert("패스워드를 입력하세요.");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en-US"/>
              <a:t>		return false;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en-US"/>
              <a:t>	}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en-US"/>
              <a:t>}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en-US"/>
              <a:t>&lt;/script&gt;</a:t>
            </a:r>
          </a:p>
        </p:txBody>
      </p:sp>
      <p:sp>
        <p:nvSpPr>
          <p:cNvPr id="1229" name="부제목 2"/>
          <p:cNvSpPr txBox="1"/>
          <p:nvPr/>
        </p:nvSpPr>
        <p:spPr>
          <a:xfrm>
            <a:off x="45720" y="934146"/>
            <a:ext cx="12100560" cy="1928593"/>
          </a:xfrm>
          <a:prstGeom prst="rect">
            <a:avLst/>
          </a:prstGeom>
          <a:ln w="12700">
            <a:miter/>
          </a:ln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/>
              <a:t>9</a:t>
            </a:r>
            <a:r>
              <a:rPr lang="ko-KR" altLang="en-US"/>
              <a:t>. 로그인 페이지의 기능</a:t>
            </a:r>
          </a:p>
        </p:txBody>
      </p:sp>
      <p:sp>
        <p:nvSpPr>
          <p:cNvPr id="1230" name="직사각형"/>
          <p:cNvSpPr/>
          <p:nvPr/>
        </p:nvSpPr>
        <p:spPr>
          <a:xfrm>
            <a:off x="6521919" y="1142902"/>
            <a:ext cx="4954210" cy="5405177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pic>
        <p:nvPicPr>
          <p:cNvPr id="1237" name="image28.png" descr="image28.png"/>
          <p:cNvPicPr>
            <a:picLocks noChangeAspect="1"/>
          </p:cNvPicPr>
          <p:nvPr/>
        </p:nvPicPr>
        <p:blipFill rotWithShape="1">
          <a:blip r:embed="rId2"/>
          <a:srcRect t="16830" b="78100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238" name="TextBox 2"/>
          <p:cNvSpPr txBox="1"/>
          <p:nvPr/>
        </p:nvSpPr>
        <p:spPr>
          <a:xfrm>
            <a:off x="321306" y="164259"/>
            <a:ext cx="5848987" cy="64346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</a:t>
            </a:r>
            <a:r>
              <a:rPr lang="en-US" altLang="ko-KR"/>
              <a:t>9</a:t>
            </a:r>
            <a:r>
              <a:rPr lang="ko-KR" altLang="en-US"/>
              <a:t>. 로그인 페이지</a:t>
            </a:r>
          </a:p>
        </p:txBody>
      </p:sp>
      <p:sp>
        <p:nvSpPr>
          <p:cNvPr id="1239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55080"/>
            <a:ext cx="301909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57</a:t>
            </a:fld>
            <a:endParaRPr lang="en-US" altLang="en-US"/>
          </a:p>
        </p:txBody>
      </p:sp>
      <p:sp>
        <p:nvSpPr>
          <p:cNvPr id="1240" name="TextBox 1239"/>
          <p:cNvSpPr txBox="1"/>
          <p:nvPr/>
        </p:nvSpPr>
        <p:spPr>
          <a:xfrm>
            <a:off x="6560911" y="1185452"/>
            <a:ext cx="5130802" cy="5167630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&lt;!-- 전달 받은 값이 null 값이면 공백, null 값이 아니면 아래 메세지 출력  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&lt;%=request.getAttribute("LoginErrMsg")==null? "" : "등록되지 않은 정보입니다." %&gt;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&lt;/span&gt;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&lt;%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if(session.getAttribute("UserId")==null){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//로그인 상태 확인이며 로그아웃 상태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%&gt;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sz="9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&lt;form action="LoginProcess.jsp" method="post" name="LoginFrm"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onsubmit="return validateForm(this);"&gt;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           &lt;input type="text" name="id" placeholder="아이디"&gt;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       &lt;input type="password" name="pass" placeholder="비밀번호"&gt;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   &lt;button type="submit"&gt;로그인&lt;/button&gt;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   &lt;button type="button" onclick="location.href='join.jsp'"&gt;회원가입&lt;/button&gt;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&lt;/form&gt;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       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      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       &lt;div class="alert"&gt;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           &lt;p&gt;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               &lt;button onclick="idFind();"&gt;아이디 찾기&lt;/button&gt;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               &lt;button onclick="passFind();"&gt;비밀번호 찾기&lt;/button&gt;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           &lt;/p&gt;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       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   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&lt;%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 else {	// 로그인 후 껏다가 다시 켰을 때 나오는 화면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%&gt;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안녕하세요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&lt;%= session.getAttribute("UserId")%&gt; 회원님&lt;br/&gt;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&lt;a href="logout.jsp"&gt;로그아웃&lt;/a&gt;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&lt;a href="../join/Update.jsp"&gt;회원정보 변경&lt;/a&gt;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&lt;%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%&gt;</a:t>
            </a:r>
          </a:p>
        </p:txBody>
      </p:sp>
      <p:pic>
        <p:nvPicPr>
          <p:cNvPr id="1241" name="그림 124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68639" y="5093609"/>
            <a:ext cx="3009900" cy="1206500"/>
          </a:xfrm>
          <a:prstGeom prst="rect">
            <a:avLst/>
          </a:prstGeom>
        </p:spPr>
      </p:pic>
      <p:sp>
        <p:nvSpPr>
          <p:cNvPr id="1243" name="자유형: 도형 1242"/>
          <p:cNvSpPr/>
          <p:nvPr/>
        </p:nvSpPr>
        <p:spPr>
          <a:xfrm>
            <a:off x="6894908" y="5105084"/>
            <a:ext cx="124012" cy="925418"/>
          </a:xfrm>
          <a:custGeom>
            <a:avLst/>
            <a:gdLst>
              <a:gd name="connsiteX0" fmla="*/ 102565 w 124012"/>
              <a:gd name="connsiteY0" fmla="*/ -3540 h 925418"/>
              <a:gd name="connsiteX1" fmla="*/ 79887 w 124012"/>
              <a:gd name="connsiteY1" fmla="*/ 53156 h 925418"/>
              <a:gd name="connsiteX2" fmla="*/ 68548 w 124012"/>
              <a:gd name="connsiteY2" fmla="*/ 64496 h 925418"/>
              <a:gd name="connsiteX3" fmla="*/ 57208 w 124012"/>
              <a:gd name="connsiteY3" fmla="*/ 75835 h 925418"/>
              <a:gd name="connsiteX4" fmla="*/ 45869 w 124012"/>
              <a:gd name="connsiteY4" fmla="*/ 109853 h 925418"/>
              <a:gd name="connsiteX5" fmla="*/ 34529 w 124012"/>
              <a:gd name="connsiteY5" fmla="*/ 121192 h 925418"/>
              <a:gd name="connsiteX6" fmla="*/ 34529 w 124012"/>
              <a:gd name="connsiteY6" fmla="*/ 143871 h 925418"/>
              <a:gd name="connsiteX7" fmla="*/ 23190 w 124012"/>
              <a:gd name="connsiteY7" fmla="*/ 155210 h 925418"/>
              <a:gd name="connsiteX8" fmla="*/ 23190 w 124012"/>
              <a:gd name="connsiteY8" fmla="*/ 177889 h 925418"/>
              <a:gd name="connsiteX9" fmla="*/ 11851 w 124012"/>
              <a:gd name="connsiteY9" fmla="*/ 189228 h 925418"/>
              <a:gd name="connsiteX10" fmla="*/ 511 w 124012"/>
              <a:gd name="connsiteY10" fmla="*/ 211906 h 925418"/>
              <a:gd name="connsiteX11" fmla="*/ 511 w 124012"/>
              <a:gd name="connsiteY11" fmla="*/ 506728 h 925418"/>
              <a:gd name="connsiteX12" fmla="*/ 11851 w 124012"/>
              <a:gd name="connsiteY12" fmla="*/ 518067 h 925418"/>
              <a:gd name="connsiteX13" fmla="*/ 11851 w 124012"/>
              <a:gd name="connsiteY13" fmla="*/ 574764 h 925418"/>
              <a:gd name="connsiteX14" fmla="*/ 23190 w 124012"/>
              <a:gd name="connsiteY14" fmla="*/ 586103 h 925418"/>
              <a:gd name="connsiteX15" fmla="*/ 23190 w 124012"/>
              <a:gd name="connsiteY15" fmla="*/ 642799 h 925418"/>
              <a:gd name="connsiteX16" fmla="*/ 34529 w 124012"/>
              <a:gd name="connsiteY16" fmla="*/ 654139 h 925418"/>
              <a:gd name="connsiteX17" fmla="*/ 34529 w 124012"/>
              <a:gd name="connsiteY17" fmla="*/ 688157 h 925418"/>
              <a:gd name="connsiteX18" fmla="*/ 45869 w 124012"/>
              <a:gd name="connsiteY18" fmla="*/ 699496 h 925418"/>
              <a:gd name="connsiteX19" fmla="*/ 45869 w 124012"/>
              <a:gd name="connsiteY19" fmla="*/ 756193 h 925418"/>
              <a:gd name="connsiteX20" fmla="*/ 57208 w 124012"/>
              <a:gd name="connsiteY20" fmla="*/ 778871 h 925418"/>
              <a:gd name="connsiteX21" fmla="*/ 68548 w 124012"/>
              <a:gd name="connsiteY21" fmla="*/ 790210 h 925418"/>
              <a:gd name="connsiteX22" fmla="*/ 79887 w 124012"/>
              <a:gd name="connsiteY22" fmla="*/ 824228 h 925418"/>
              <a:gd name="connsiteX23" fmla="*/ 91225 w 124012"/>
              <a:gd name="connsiteY23" fmla="*/ 835567 h 925418"/>
              <a:gd name="connsiteX24" fmla="*/ 102565 w 124012"/>
              <a:gd name="connsiteY24" fmla="*/ 858246 h 925418"/>
              <a:gd name="connsiteX25" fmla="*/ 113904 w 124012"/>
              <a:gd name="connsiteY25" fmla="*/ 880925 h 925418"/>
              <a:gd name="connsiteX26" fmla="*/ 113904 w 124012"/>
              <a:gd name="connsiteY26" fmla="*/ 914942 h 925418"/>
              <a:gd name="connsiteX27" fmla="*/ 125243 w 124012"/>
              <a:gd name="connsiteY27" fmla="*/ 926281 h 925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12" h="925418">
                <a:moveTo>
                  <a:pt x="102565" y="-3540"/>
                </a:moveTo>
                <a:cubicBezTo>
                  <a:pt x="101053" y="239"/>
                  <a:pt x="82154" y="48621"/>
                  <a:pt x="79887" y="53156"/>
                </a:cubicBezTo>
                <a:cubicBezTo>
                  <a:pt x="77619" y="57691"/>
                  <a:pt x="70060" y="62984"/>
                  <a:pt x="68548" y="64496"/>
                </a:cubicBezTo>
                <a:cubicBezTo>
                  <a:pt x="67036" y="66007"/>
                  <a:pt x="58720" y="72810"/>
                  <a:pt x="57208" y="75835"/>
                </a:cubicBezTo>
                <a:cubicBezTo>
                  <a:pt x="55696" y="78858"/>
                  <a:pt x="47381" y="106829"/>
                  <a:pt x="45869" y="109853"/>
                </a:cubicBezTo>
                <a:cubicBezTo>
                  <a:pt x="44357" y="112876"/>
                  <a:pt x="35285" y="118924"/>
                  <a:pt x="34529" y="121192"/>
                </a:cubicBezTo>
                <a:cubicBezTo>
                  <a:pt x="33773" y="123460"/>
                  <a:pt x="35285" y="141603"/>
                  <a:pt x="34529" y="143871"/>
                </a:cubicBezTo>
                <a:cubicBezTo>
                  <a:pt x="33773" y="146138"/>
                  <a:pt x="23946" y="152942"/>
                  <a:pt x="23190" y="155210"/>
                </a:cubicBezTo>
                <a:cubicBezTo>
                  <a:pt x="22433" y="157477"/>
                  <a:pt x="23946" y="175621"/>
                  <a:pt x="23190" y="177889"/>
                </a:cubicBezTo>
                <a:cubicBezTo>
                  <a:pt x="22433" y="180156"/>
                  <a:pt x="13363" y="186960"/>
                  <a:pt x="11851" y="189228"/>
                </a:cubicBezTo>
                <a:cubicBezTo>
                  <a:pt x="10339" y="191496"/>
                  <a:pt x="1267" y="190740"/>
                  <a:pt x="511" y="211906"/>
                </a:cubicBezTo>
                <a:cubicBezTo>
                  <a:pt x="-245" y="233073"/>
                  <a:pt x="-245" y="486317"/>
                  <a:pt x="511" y="506728"/>
                </a:cubicBezTo>
                <a:cubicBezTo>
                  <a:pt x="1267" y="527139"/>
                  <a:pt x="11095" y="513532"/>
                  <a:pt x="11851" y="518067"/>
                </a:cubicBezTo>
                <a:cubicBezTo>
                  <a:pt x="12607" y="522603"/>
                  <a:pt x="11095" y="570228"/>
                  <a:pt x="11851" y="574764"/>
                </a:cubicBezTo>
                <a:cubicBezTo>
                  <a:pt x="12607" y="579299"/>
                  <a:pt x="22433" y="581567"/>
                  <a:pt x="23190" y="586103"/>
                </a:cubicBezTo>
                <a:cubicBezTo>
                  <a:pt x="23946" y="590638"/>
                  <a:pt x="22433" y="638263"/>
                  <a:pt x="23190" y="642799"/>
                </a:cubicBezTo>
                <a:cubicBezTo>
                  <a:pt x="23946" y="647335"/>
                  <a:pt x="33773" y="651115"/>
                  <a:pt x="34529" y="654139"/>
                </a:cubicBezTo>
                <a:cubicBezTo>
                  <a:pt x="35285" y="657163"/>
                  <a:pt x="33773" y="685132"/>
                  <a:pt x="34529" y="688157"/>
                </a:cubicBezTo>
                <a:cubicBezTo>
                  <a:pt x="35285" y="691180"/>
                  <a:pt x="45113" y="694960"/>
                  <a:pt x="45869" y="699496"/>
                </a:cubicBezTo>
                <a:cubicBezTo>
                  <a:pt x="46625" y="704031"/>
                  <a:pt x="45113" y="750900"/>
                  <a:pt x="45869" y="756193"/>
                </a:cubicBezTo>
                <a:cubicBezTo>
                  <a:pt x="46625" y="761484"/>
                  <a:pt x="55696" y="776603"/>
                  <a:pt x="57208" y="778871"/>
                </a:cubicBezTo>
                <a:cubicBezTo>
                  <a:pt x="58720" y="781138"/>
                  <a:pt x="67036" y="787186"/>
                  <a:pt x="68548" y="790210"/>
                </a:cubicBezTo>
                <a:cubicBezTo>
                  <a:pt x="70060" y="793234"/>
                  <a:pt x="78375" y="821203"/>
                  <a:pt x="79887" y="824228"/>
                </a:cubicBezTo>
                <a:cubicBezTo>
                  <a:pt x="81398" y="827251"/>
                  <a:pt x="89713" y="833299"/>
                  <a:pt x="91225" y="835567"/>
                </a:cubicBezTo>
                <a:cubicBezTo>
                  <a:pt x="92737" y="837835"/>
                  <a:pt x="101053" y="855222"/>
                  <a:pt x="102565" y="858246"/>
                </a:cubicBezTo>
                <a:cubicBezTo>
                  <a:pt x="104077" y="861270"/>
                  <a:pt x="113148" y="877145"/>
                  <a:pt x="113904" y="880925"/>
                </a:cubicBezTo>
                <a:cubicBezTo>
                  <a:pt x="114660" y="884705"/>
                  <a:pt x="113148" y="911918"/>
                  <a:pt x="113904" y="914942"/>
                </a:cubicBezTo>
                <a:cubicBezTo>
                  <a:pt x="114660" y="917966"/>
                  <a:pt x="124487" y="925525"/>
                  <a:pt x="125243" y="926281"/>
                </a:cubicBezTo>
              </a:path>
            </a:pathLst>
          </a:custGeom>
          <a:noFill/>
          <a:ln w="28575" cap="flat">
            <a:solidFill>
              <a:srgbClr val="FF0000"/>
            </a:solidFill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ctr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sz="1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44" name="직선 화살표 연결선 1243"/>
          <p:cNvCxnSpPr>
            <a:endCxn id="1243" idx="11"/>
          </p:cNvCxnSpPr>
          <p:nvPr/>
        </p:nvCxnSpPr>
        <p:spPr>
          <a:xfrm flipV="1">
            <a:off x="4468813" y="5611814"/>
            <a:ext cx="2426606" cy="45356"/>
          </a:xfrm>
          <a:prstGeom prst="straightConnector1">
            <a:avLst/>
          </a:prstGeom>
          <a:noFill/>
          <a:ln w="28575" cap="flat">
            <a:solidFill>
              <a:srgbClr val="FF0000"/>
            </a:solidFill>
            <a:prstDash val="solid"/>
            <a:round/>
            <a:headEnd type="arrow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</p:spTree>
    <p:extLst>
      <p:ext uri="{BB962C8B-B14F-4D97-AF65-F5344CB8AC3E}">
        <p14:creationId xmlns:p14="http://schemas.microsoft.com/office/powerpoint/2010/main" val="575996327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직사각형"/>
          <p:cNvSpPr/>
          <p:nvPr/>
        </p:nvSpPr>
        <p:spPr>
          <a:xfrm>
            <a:off x="266693" y="1326151"/>
            <a:ext cx="5401177" cy="4205696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229" name="부제목 2"/>
          <p:cNvSpPr txBox="1"/>
          <p:nvPr/>
        </p:nvSpPr>
        <p:spPr>
          <a:xfrm>
            <a:off x="45720" y="934146"/>
            <a:ext cx="12100560" cy="1928593"/>
          </a:xfrm>
          <a:prstGeom prst="rect">
            <a:avLst/>
          </a:prstGeom>
          <a:ln w="12700">
            <a:miter/>
          </a:ln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/>
              <a:t>9</a:t>
            </a:r>
            <a:r>
              <a:rPr lang="ko-KR" altLang="en-US"/>
              <a:t>. 로그인 페이지의 기능</a:t>
            </a:r>
          </a:p>
        </p:txBody>
      </p:sp>
      <p:sp>
        <p:nvSpPr>
          <p:cNvPr id="1230" name="직사각형"/>
          <p:cNvSpPr/>
          <p:nvPr/>
        </p:nvSpPr>
        <p:spPr>
          <a:xfrm>
            <a:off x="6521919" y="1142902"/>
            <a:ext cx="4954210" cy="5405177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pic>
        <p:nvPicPr>
          <p:cNvPr id="1237" name="image28.png" descr="image28.png"/>
          <p:cNvPicPr>
            <a:picLocks noChangeAspect="1"/>
          </p:cNvPicPr>
          <p:nvPr/>
        </p:nvPicPr>
        <p:blipFill rotWithShape="1">
          <a:blip r:embed="rId2"/>
          <a:srcRect t="16830" b="78100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238" name="TextBox 2"/>
          <p:cNvSpPr txBox="1"/>
          <p:nvPr/>
        </p:nvSpPr>
        <p:spPr>
          <a:xfrm>
            <a:off x="321306" y="164259"/>
            <a:ext cx="6296662" cy="643462"/>
          </a:xfrm>
          <a:prstGeom prst="rect">
            <a:avLst/>
          </a:prstGeom>
          <a:ln w="12700">
            <a:miter/>
          </a:ln>
        </p:spPr>
        <p:txBody>
          <a:bodyPr wrap="squar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</a:t>
            </a:r>
            <a:r>
              <a:rPr lang="en-US" altLang="ko-KR"/>
              <a:t>9</a:t>
            </a:r>
            <a:r>
              <a:rPr lang="ko-KR" altLang="en-US"/>
              <a:t>. 로그인 페이지</a:t>
            </a:r>
          </a:p>
        </p:txBody>
      </p:sp>
      <p:sp>
        <p:nvSpPr>
          <p:cNvPr id="1239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79556" y="6355080"/>
            <a:ext cx="305185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58</a:t>
            </a:fld>
            <a:endParaRPr lang="en-US" altLang="en-US"/>
          </a:p>
        </p:txBody>
      </p:sp>
      <p:sp>
        <p:nvSpPr>
          <p:cNvPr id="1240" name="TextBox 1239"/>
          <p:cNvSpPr txBox="1"/>
          <p:nvPr/>
        </p:nvSpPr>
        <p:spPr>
          <a:xfrm>
            <a:off x="6560911" y="1185452"/>
            <a:ext cx="5130802" cy="222342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sz="9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5" name="TextBox 1244"/>
          <p:cNvSpPr txBox="1"/>
          <p:nvPr/>
        </p:nvSpPr>
        <p:spPr>
          <a:xfrm>
            <a:off x="6537779" y="1147129"/>
            <a:ext cx="4922158" cy="7537765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public class MemberDTO{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kumimoji="0" lang="en-US" sz="8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//멤버 변수 선언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private String id;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private String pass;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private String name;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private String email;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private String pnum;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private String authority;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private String addr;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private String regidate;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//멤버 변수별 게터와 세터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String getId()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return id;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void setId(String id)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this.id = id;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String getPass()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return pass;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void setPass(String pass)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this.pass = pass;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String getName()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return name;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void setName(String name)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this.name = name;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String getRegidate()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return regidate;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void setRegidate(String regidate)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this.regidate = regidate;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String getEmail()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return email;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void setEmail(String email)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this.email = email;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String getPnum()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return pnum;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void setPnum(String pnum)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this.pnum = pnum;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String getAuthority()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return authority;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void setAuthority(String authority)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this.authority = authority;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String getAddr()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return addr;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void setAddr(String addr)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this.addr = addr;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}</a:t>
            </a:r>
          </a:p>
        </p:txBody>
      </p:sp>
      <p:sp>
        <p:nvSpPr>
          <p:cNvPr id="1246" name="TextBox 1245"/>
          <p:cNvSpPr txBox="1"/>
          <p:nvPr/>
        </p:nvSpPr>
        <p:spPr>
          <a:xfrm>
            <a:off x="276449" y="1392079"/>
            <a:ext cx="5255078" cy="4197190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[DB</a:t>
            </a:r>
            <a:r>
              <a:rPr kumimoji="0" lang="ko-KR" altLang="en-US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에 접근하기위한 </a:t>
            </a: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DAO]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//명시한 아이디/패스워드와 일치하는 회원 정보를 반환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MemberDTO getMemberDTO(String uid, String upass)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MemberDTO dto = new MemberDTO(); // 회원정보 DTO 생성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String query = "SELECT * FROM member WHERE id = ? AND pass = ?";</a:t>
            </a:r>
            <a:r>
              <a:rPr kumimoji="0" 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//쿼리문 템플릿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try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kumimoji="0" 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//쿼리 실행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psmt = con.prepareStatement(query);	</a:t>
            </a:r>
            <a:r>
              <a:rPr kumimoji="0" 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//동적 쿼리문 준비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psmt.setString(1, uid);	</a:t>
            </a:r>
            <a:r>
              <a:rPr kumimoji="0" 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//쿼리문의 첫 번째 인파라미터에 값 설정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psmt.setString(2, upass);	</a:t>
            </a:r>
            <a:r>
              <a:rPr kumimoji="0" 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//쿼리문의 두 번째 인파라미터에 값 설정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rs = psmt.executeQuery(); 	</a:t>
            </a:r>
            <a:r>
              <a:rPr kumimoji="0" 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//쿼리문 실행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kumimoji="0" 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//결과 처리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if(rs.next())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//쿼리 결과로 얻은 회원 정보를 DTO객체에 저장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dto.setId(rs.getString("id"));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dto.setPass(rs.getString("pass"));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dto.setName(rs.getString(3));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dto.setEmail(rs.getString(4));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dto.setPnum(rs.getString(5));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dto.setAuthority(rs.getString(6));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dto.setAddr(rs.getString(7));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dto.setRegidate(rs.getString(8));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}catch(Exception e)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e.printStackTrace();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return dto; </a:t>
            </a:r>
            <a:r>
              <a:rPr kumimoji="0" lang="ko-KR" altLang="en-US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//DTO객체 반환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2077033620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직사각형"/>
          <p:cNvSpPr/>
          <p:nvPr/>
        </p:nvSpPr>
        <p:spPr>
          <a:xfrm>
            <a:off x="266693" y="1326151"/>
            <a:ext cx="5401177" cy="5294267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229" name="부제목 2"/>
          <p:cNvSpPr txBox="1"/>
          <p:nvPr/>
        </p:nvSpPr>
        <p:spPr>
          <a:xfrm>
            <a:off x="45720" y="934146"/>
            <a:ext cx="12100560" cy="1928593"/>
          </a:xfrm>
          <a:prstGeom prst="rect">
            <a:avLst/>
          </a:prstGeom>
          <a:ln w="12700">
            <a:miter/>
          </a:ln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/>
              <a:t>9</a:t>
            </a:r>
            <a:r>
              <a:rPr lang="ko-KR" altLang="en-US"/>
              <a:t>. 로그인 페이지의 기능</a:t>
            </a:r>
          </a:p>
        </p:txBody>
      </p:sp>
      <p:pic>
        <p:nvPicPr>
          <p:cNvPr id="1237" name="image28.png" descr="image28.png"/>
          <p:cNvPicPr>
            <a:picLocks noChangeAspect="1"/>
          </p:cNvPicPr>
          <p:nvPr/>
        </p:nvPicPr>
        <p:blipFill rotWithShape="1">
          <a:blip r:embed="rId2"/>
          <a:srcRect t="16830" b="78100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238" name="TextBox 2"/>
          <p:cNvSpPr txBox="1"/>
          <p:nvPr/>
        </p:nvSpPr>
        <p:spPr>
          <a:xfrm>
            <a:off x="321306" y="164259"/>
            <a:ext cx="5848987" cy="64346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</a:t>
            </a:r>
            <a:r>
              <a:rPr lang="en-US" altLang="ko-KR"/>
              <a:t>9</a:t>
            </a:r>
            <a:r>
              <a:rPr lang="ko-KR" altLang="en-US"/>
              <a:t>. 로그인 페이지</a:t>
            </a:r>
          </a:p>
        </p:txBody>
      </p:sp>
      <p:sp>
        <p:nvSpPr>
          <p:cNvPr id="1239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79556" y="6355080"/>
            <a:ext cx="305185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59</a:t>
            </a:fld>
            <a:endParaRPr lang="en-US" altLang="en-US"/>
          </a:p>
        </p:txBody>
      </p:sp>
      <p:sp>
        <p:nvSpPr>
          <p:cNvPr id="1247" name="TextBox 1246"/>
          <p:cNvSpPr txBox="1"/>
          <p:nvPr/>
        </p:nvSpPr>
        <p:spPr>
          <a:xfrm>
            <a:off x="275092" y="1329918"/>
            <a:ext cx="4361995" cy="4754651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[loginProcess.jsp</a:t>
            </a:r>
            <a:r>
              <a:rPr kumimoji="0" lang="ko-KR" alt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페이지는 </a:t>
            </a:r>
            <a:r>
              <a:rPr kumimoji="0" lang="en-US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login.jsp</a:t>
            </a:r>
            <a:r>
              <a:rPr kumimoji="0" lang="ko-KR" alt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에서 요청받은 값들을 저장해 </a:t>
            </a:r>
            <a:r>
              <a:rPr kumimoji="0" lang="en-US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DB</a:t>
            </a:r>
            <a:r>
              <a:rPr kumimoji="0" lang="ko-KR" alt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에 접근하게 해줌</a:t>
            </a:r>
            <a:r>
              <a:rPr kumimoji="0" lang="en-US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]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9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&lt;%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//로그인 폼으로부터 받은 아이디와 패스워드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String userId = request.getParameter("id");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String userPwd = request.getParameter("pass");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9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//web.xml에서 가져온 데이터베이스 연결 정보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String oracleDriver = application.getInitParameter("OracleDriver");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String oracleURL = application.getInitParameter("OracleURL");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String oracleId = application.getInitParameter("OracleId");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String oraclePwd = application.getInitParameter("OraclePwd");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9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//회원 테이블 DAO를 통해 회원 정보 DTO 획득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MemberDAO dao = new MemberDAO(oracleDriver, oracleURL, oracleId, oraclePwd);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MemberDTO memberDTO = dao.getMemberDTO(userId, userPwd);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dao.close();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9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//로그인 성공 여부에 따른 처리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if(memberDTO.getId() != null){	// 반환한 Id의 문자열이 null이 아니라면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//로그인 성공 (session영역에 해당 정보들을 저장)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session.setAttribute("UserId", memberDTO.getId());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session.setAttribute("UserName", memberDTO.getName());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session.setAttribute("UserPass", memberDTO.getPass());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// 저장된 정보를 가지고 MyInform.jsp 페이지로 이동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response.sendRedirect("MyInform.jsp");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else{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//로그인 실패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request.setAttribute("LoginErrMsg", "로그인 오류입니다");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//로그인을 실패하면 MyInform.jsp로 정보를 전달하며 페이지 이동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	request.getRequestDispatcher("MyInform.jsp").forward(request,response);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%&gt;</a:t>
            </a:r>
          </a:p>
        </p:txBody>
      </p:sp>
      <p:pic>
        <p:nvPicPr>
          <p:cNvPr id="1248" name="그림 124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90368" y="1309007"/>
            <a:ext cx="5126263" cy="2879272"/>
          </a:xfrm>
          <a:prstGeom prst="rect">
            <a:avLst/>
          </a:prstGeom>
        </p:spPr>
      </p:pic>
      <p:cxnSp>
        <p:nvCxnSpPr>
          <p:cNvPr id="1249" name="직선 화살표 연결선 1248"/>
          <p:cNvCxnSpPr/>
          <p:nvPr/>
        </p:nvCxnSpPr>
        <p:spPr>
          <a:xfrm>
            <a:off x="2257651" y="1983241"/>
            <a:ext cx="4320269" cy="396874"/>
          </a:xfrm>
          <a:prstGeom prst="straightConnector1">
            <a:avLst/>
          </a:prstGeom>
          <a:noFill/>
          <a:ln w="12700" cap="flat">
            <a:solidFill>
              <a:srgbClr val="FF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1250" name="직선 화살표 연결선 1249"/>
          <p:cNvCxnSpPr/>
          <p:nvPr/>
        </p:nvCxnSpPr>
        <p:spPr>
          <a:xfrm>
            <a:off x="2393724" y="2164669"/>
            <a:ext cx="4206874" cy="600982"/>
          </a:xfrm>
          <a:prstGeom prst="straightConnector1">
            <a:avLst/>
          </a:prstGeom>
          <a:noFill/>
          <a:ln w="12700" cap="flat">
            <a:solidFill>
              <a:srgbClr val="0000FF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</p:spTree>
    <p:extLst>
      <p:ext uri="{BB962C8B-B14F-4D97-AF65-F5344CB8AC3E}">
        <p14:creationId xmlns:p14="http://schemas.microsoft.com/office/powerpoint/2010/main" val="28783145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TextBox 24"/>
          <p:cNvSpPr txBox="1"/>
          <p:nvPr/>
        </p:nvSpPr>
        <p:spPr>
          <a:xfrm>
            <a:off x="10027967" y="954404"/>
            <a:ext cx="2164033" cy="491490"/>
          </a:xfrm>
          <a:prstGeom prst="rect">
            <a:avLst/>
          </a:prstGeom>
          <a:solidFill>
            <a:schemeClr val="accent1">
              <a:satOff val="-19090"/>
              <a:lumOff val="-11920"/>
            </a:schemeClr>
          </a:solidFill>
          <a:ln w="12700">
            <a:miter/>
          </a:ln>
        </p:spPr>
        <p:txBody>
          <a:bodyPr lIns="45719" rIns="45719" anchor="ctr">
            <a:spAutoFit/>
          </a:bodyPr>
          <a:lstStyle/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/>
              <a:t>이미지 저장 공간,</a:t>
            </a:r>
          </a:p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/>
              <a:t>객체가 저장될 배열 생성</a:t>
            </a:r>
          </a:p>
        </p:txBody>
      </p:sp>
      <p:pic>
        <p:nvPicPr>
          <p:cNvPr id="1144" name="image28.png" descr="image28.png"/>
          <p:cNvPicPr>
            <a:picLocks noChangeAspect="1"/>
          </p:cNvPicPr>
          <p:nvPr/>
        </p:nvPicPr>
        <p:blipFill rotWithShape="1">
          <a:blip r:embed="rId2"/>
          <a:srcRect t="16830" b="78100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145" name="TextBox 2"/>
          <p:cNvSpPr txBox="1"/>
          <p:nvPr/>
        </p:nvSpPr>
        <p:spPr>
          <a:xfrm>
            <a:off x="321306" y="164259"/>
            <a:ext cx="7773038" cy="64346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</a:t>
            </a:r>
            <a:r>
              <a:rPr lang="en-US" altLang="ko-KR"/>
              <a:t>3</a:t>
            </a:r>
            <a:r>
              <a:rPr lang="ko-KR" altLang="en-US"/>
              <a:t>. 메인 페이지</a:t>
            </a:r>
            <a:r>
              <a:rPr lang="en-US" altLang="ko-KR"/>
              <a:t>(index4.jsp)</a:t>
            </a:r>
          </a:p>
        </p:txBody>
      </p:sp>
      <p:sp>
        <p:nvSpPr>
          <p:cNvPr id="1146" name="1. 각 개체들이 사용할 이미지 저장 공간과 개체가 생성되면 저장될 배열을 생성"/>
          <p:cNvSpPr txBox="1"/>
          <p:nvPr/>
        </p:nvSpPr>
        <p:spPr>
          <a:xfrm>
            <a:off x="116722" y="949499"/>
            <a:ext cx="4491472" cy="27732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b="0"/>
              <a:t> </a:t>
            </a:r>
            <a:r>
              <a:rPr lang="en-US" altLang="ko-KR" b="0"/>
              <a:t>3.</a:t>
            </a:r>
            <a:r>
              <a:rPr lang="ko-KR" altLang="en-US" b="0"/>
              <a:t> </a:t>
            </a:r>
            <a:r>
              <a:rPr lang="en-US" altLang="ko-KR" b="0"/>
              <a:t>index4.jsp</a:t>
            </a:r>
            <a:r>
              <a:rPr lang="ko-KR" altLang="en-US" b="0"/>
              <a:t>를 실행하면 아래와 같은 메인 페이지가 구현</a:t>
            </a:r>
          </a:p>
        </p:txBody>
      </p:sp>
      <p:sp>
        <p:nvSpPr>
          <p:cNvPr id="1147" name="슬라이드 번호 개체 틀 8"/>
          <p:cNvSpPr txBox="1">
            <a:spLocks noGrp="1"/>
          </p:cNvSpPr>
          <p:nvPr>
            <p:ph type="sldNum" sz="quarter" idx="2"/>
          </p:nvPr>
        </p:nvSpPr>
        <p:spPr>
          <a:xfrm>
            <a:off x="11784332" y="6355080"/>
            <a:ext cx="200409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  <p:pic>
        <p:nvPicPr>
          <p:cNvPr id="1151" name="그림 115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07317" y="1570717"/>
            <a:ext cx="7577363" cy="495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519346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부제목 2"/>
          <p:cNvSpPr txBox="1"/>
          <p:nvPr/>
        </p:nvSpPr>
        <p:spPr>
          <a:xfrm>
            <a:off x="45720" y="929036"/>
            <a:ext cx="12100560" cy="605867"/>
          </a:xfrm>
          <a:prstGeom prst="rect">
            <a:avLst/>
          </a:prstGeom>
          <a:ln w="12700">
            <a:miter/>
          </a:ln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b="0"/>
              <a:t>9.</a:t>
            </a:r>
            <a:r>
              <a:rPr lang="ko-KR" altLang="en-US" b="0"/>
              <a:t> </a:t>
            </a:r>
            <a:r>
              <a:rPr lang="en-US" altLang="ko-KR" b="0"/>
              <a:t>MyInform.jsp</a:t>
            </a:r>
            <a:r>
              <a:rPr lang="ko-KR" altLang="en-US" b="0"/>
              <a:t>에서 수정 버튼을 누르면 </a:t>
            </a:r>
            <a:r>
              <a:rPr lang="en-US" altLang="ko-KR" b="0"/>
              <a:t>Update.jsp</a:t>
            </a:r>
            <a:r>
              <a:rPr lang="ko-KR" altLang="en-US" b="0"/>
              <a:t>로 페이지 이동</a:t>
            </a:r>
          </a:p>
        </p:txBody>
      </p:sp>
      <p:sp>
        <p:nvSpPr>
          <p:cNvPr id="1242" name="직사각형"/>
          <p:cNvSpPr/>
          <p:nvPr/>
        </p:nvSpPr>
        <p:spPr>
          <a:xfrm>
            <a:off x="345299" y="1747196"/>
            <a:ext cx="4430679" cy="1908589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pic>
        <p:nvPicPr>
          <p:cNvPr id="1256" name="image28.png" descr="image28.png"/>
          <p:cNvPicPr>
            <a:picLocks noChangeAspect="1"/>
          </p:cNvPicPr>
          <p:nvPr/>
        </p:nvPicPr>
        <p:blipFill rotWithShape="1">
          <a:blip r:embed="rId2"/>
          <a:srcRect t="16830" b="78100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257" name="TextBox 2"/>
          <p:cNvSpPr txBox="1"/>
          <p:nvPr/>
        </p:nvSpPr>
        <p:spPr>
          <a:xfrm>
            <a:off x="321306" y="164259"/>
            <a:ext cx="5848987" cy="64346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</a:t>
            </a:r>
            <a:r>
              <a:rPr lang="en-US" altLang="ko-KR"/>
              <a:t>9</a:t>
            </a:r>
            <a:r>
              <a:rPr lang="ko-KR" altLang="en-US"/>
              <a:t>. 로그인 페이지</a:t>
            </a:r>
          </a:p>
        </p:txBody>
      </p:sp>
      <p:sp>
        <p:nvSpPr>
          <p:cNvPr id="1261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79556" y="6355080"/>
            <a:ext cx="305185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60</a:t>
            </a:fld>
            <a:endParaRPr lang="en-US" altLang="en-US"/>
          </a:p>
        </p:txBody>
      </p:sp>
      <p:sp>
        <p:nvSpPr>
          <p:cNvPr id="1267" name="직사각형"/>
          <p:cNvSpPr/>
          <p:nvPr/>
        </p:nvSpPr>
        <p:spPr>
          <a:xfrm>
            <a:off x="5234214" y="1706827"/>
            <a:ext cx="6165591" cy="4777429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270" name="TextBox 1269"/>
          <p:cNvSpPr txBox="1"/>
          <p:nvPr/>
        </p:nvSpPr>
        <p:spPr>
          <a:xfrm>
            <a:off x="366485" y="1830842"/>
            <a:ext cx="3135989" cy="1739127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[Update.jsp</a:t>
            </a:r>
            <a:r>
              <a:rPr kumimoji="0" lang="ko-KR" alt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의 스크립트 함수</a:t>
            </a:r>
            <a:r>
              <a:rPr kumimoji="0" lang="en-US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]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9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&lt;script type="text/javascript"&gt;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function validateForm(form){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//폼 내용 검증</a:t>
            </a:r>
            <a:r>
              <a:rPr kumimoji="0" lang="en-US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kumimoji="0" lang="ko-KR" alt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비밀번호가 서로 같지 않다면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if(form.pwd.value != form.pwck.value){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alert("입력한 비밀번호가 서로 다릅니다");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form.pwd.focus();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return false;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&lt;/script&gt;</a:t>
            </a:r>
          </a:p>
        </p:txBody>
      </p:sp>
      <p:sp>
        <p:nvSpPr>
          <p:cNvPr id="1272" name="TextBox 1271"/>
          <p:cNvSpPr txBox="1"/>
          <p:nvPr/>
        </p:nvSpPr>
        <p:spPr>
          <a:xfrm>
            <a:off x="5220834" y="1739263"/>
            <a:ext cx="6501494" cy="4773930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&lt;form action="./UpdateProcess.jsp" name = "writeFrm" method="post"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onsubmit="return validateForm(this);"&gt;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&lt;fieldset&gt;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&lt;br&gt;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&lt;table style="margin:0 auto"&gt;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       &lt;tr height="40px"&gt;&lt;/tr&gt;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      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&lt;tr&gt;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&lt;td&gt;아이디&lt;/td&gt;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&lt;td&gt;&lt;input type="text" id="id" name="id" style="width: 176px;" readonly value="&lt;%=session.getAttribute("UserId")%&gt;"&gt;&lt;/td&gt;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&lt;/tr&gt;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</a:t>
            </a:r>
            <a:r>
              <a:rPr kumimoji="0" lang="en-US" altLang="ko-KR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-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</a:t>
            </a:r>
            <a:r>
              <a:rPr kumimoji="0" lang="en-US" altLang="ko-KR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kumimoji="0" lang="ko-KR" altLang="en-US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</a:t>
            </a:r>
            <a:r>
              <a:rPr kumimoji="0" lang="en-US" altLang="ko-KR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-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</a:t>
            </a:r>
            <a:r>
              <a:rPr kumimoji="0" lang="en-US" altLang="ko-KR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-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</a:t>
            </a:r>
            <a:r>
              <a:rPr kumimoji="0" lang="en-US" altLang="ko-KR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-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</a:t>
            </a:r>
            <a:r>
              <a:rPr kumimoji="0" lang="en-US" altLang="ko-KR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-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</a:t>
            </a:r>
            <a:r>
              <a:rPr kumimoji="0" lang="en-US" altLang="ko-KR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-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kumimoji="0" lang="en-US" altLang="en-US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&lt;input type="submit" name="join" value=</a:t>
            </a:r>
            <a:r>
              <a:rPr kumimoji="0" lang="ko-KR" altLang="en-US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en-US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kumimoji="0" lang="ko-KR" altLang="en-US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en-US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정보 수정"</a:t>
            </a:r>
            <a:r>
              <a:rPr kumimoji="0" lang="ko-KR" altLang="en-US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en-US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style="width:300px; height:30px; background-color:#c8e0b7;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en-US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          </a:t>
            </a:r>
            <a:r>
              <a:rPr kumimoji="0" lang="ko-KR" altLang="en-US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           </a:t>
            </a:r>
            <a:r>
              <a:rPr kumimoji="0" lang="en-US" altLang="en-US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border-style:none;"&gt;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en-US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&lt;/form&gt;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</a:t>
            </a:r>
          </a:p>
        </p:txBody>
      </p:sp>
      <p:cxnSp>
        <p:nvCxnSpPr>
          <p:cNvPr id="1273" name="직선 화살표 연결선 1272"/>
          <p:cNvCxnSpPr>
            <a:stCxn id="1272" idx="1"/>
          </p:cNvCxnSpPr>
          <p:nvPr/>
        </p:nvCxnSpPr>
        <p:spPr>
          <a:xfrm rot="10800000" flipV="1">
            <a:off x="3693884" y="4126227"/>
            <a:ext cx="1526951" cy="714514"/>
          </a:xfrm>
          <a:prstGeom prst="straightConnector1">
            <a:avLst/>
          </a:prstGeom>
          <a:noFill/>
          <a:ln w="28575" cap="flat">
            <a:solidFill>
              <a:srgbClr val="FF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pic>
        <p:nvPicPr>
          <p:cNvPr id="1274" name="그림 127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7589" y="6229349"/>
            <a:ext cx="4229553" cy="465818"/>
          </a:xfrm>
          <a:prstGeom prst="rect">
            <a:avLst/>
          </a:prstGeom>
        </p:spPr>
      </p:pic>
      <p:pic>
        <p:nvPicPr>
          <p:cNvPr id="1275" name="그림 127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67707" y="3807279"/>
            <a:ext cx="2686050" cy="2146300"/>
          </a:xfrm>
          <a:prstGeom prst="rect">
            <a:avLst/>
          </a:prstGeom>
        </p:spPr>
      </p:pic>
      <p:cxnSp>
        <p:nvCxnSpPr>
          <p:cNvPr id="1277" name="연결선: 구부러짐 1276"/>
          <p:cNvCxnSpPr>
            <a:endCxn id="1274" idx="0"/>
          </p:cNvCxnSpPr>
          <p:nvPr/>
        </p:nvCxnSpPr>
        <p:spPr>
          <a:xfrm rot="10800000" flipV="1">
            <a:off x="2602366" y="5747884"/>
            <a:ext cx="925286" cy="481465"/>
          </a:xfrm>
          <a:prstGeom prst="curvedConnector2">
            <a:avLst/>
          </a:prstGeom>
          <a:noFill/>
          <a:ln w="28575" cap="flat">
            <a:solidFill>
              <a:srgbClr val="FF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1279" name="자유형: 도형 1278"/>
          <p:cNvSpPr/>
          <p:nvPr/>
        </p:nvSpPr>
        <p:spPr>
          <a:xfrm>
            <a:off x="2262351" y="5827533"/>
            <a:ext cx="501614" cy="45846"/>
          </a:xfrm>
          <a:custGeom>
            <a:avLst/>
            <a:gdLst>
              <a:gd name="connsiteX0" fmla="*/ -4699 w 501614"/>
              <a:gd name="connsiteY0" fmla="*/ -275 h 45846"/>
              <a:gd name="connsiteX1" fmla="*/ 108693 w 501614"/>
              <a:gd name="connsiteY1" fmla="*/ 11064 h 45846"/>
              <a:gd name="connsiteX2" fmla="*/ 142711 w 501614"/>
              <a:gd name="connsiteY2" fmla="*/ 22404 h 45846"/>
              <a:gd name="connsiteX3" fmla="*/ 312800 w 501614"/>
              <a:gd name="connsiteY3" fmla="*/ 33743 h 45846"/>
              <a:gd name="connsiteX4" fmla="*/ 482889 w 501614"/>
              <a:gd name="connsiteY4" fmla="*/ 33743 h 45846"/>
              <a:gd name="connsiteX5" fmla="*/ 494228 w 501614"/>
              <a:gd name="connsiteY5" fmla="*/ 45082 h 45846"/>
              <a:gd name="connsiteX6" fmla="*/ 505568 w 501614"/>
              <a:gd name="connsiteY6" fmla="*/ 45082 h 4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1614" h="45846">
                <a:moveTo>
                  <a:pt x="-4699" y="-275"/>
                </a:moveTo>
                <a:cubicBezTo>
                  <a:pt x="2859" y="481"/>
                  <a:pt x="98866" y="9552"/>
                  <a:pt x="108693" y="11064"/>
                </a:cubicBezTo>
                <a:cubicBezTo>
                  <a:pt x="118521" y="12576"/>
                  <a:pt x="129103" y="20892"/>
                  <a:pt x="142711" y="22404"/>
                </a:cubicBezTo>
                <a:cubicBezTo>
                  <a:pt x="156318" y="23916"/>
                  <a:pt x="290121" y="32986"/>
                  <a:pt x="312800" y="33743"/>
                </a:cubicBezTo>
                <a:cubicBezTo>
                  <a:pt x="335479" y="34498"/>
                  <a:pt x="470794" y="32986"/>
                  <a:pt x="482889" y="33743"/>
                </a:cubicBezTo>
                <a:cubicBezTo>
                  <a:pt x="494985" y="34498"/>
                  <a:pt x="492716" y="44326"/>
                  <a:pt x="494228" y="45082"/>
                </a:cubicBezTo>
                <a:cubicBezTo>
                  <a:pt x="495740" y="45838"/>
                  <a:pt x="504812" y="45082"/>
                  <a:pt x="505568" y="45082"/>
                </a:cubicBezTo>
              </a:path>
            </a:pathLst>
          </a:custGeom>
          <a:noFill/>
          <a:ln w="12700" cap="flat">
            <a:solidFill>
              <a:srgbClr val="FF0000"/>
            </a:solidFill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ctr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sz="1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56741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부제목 2"/>
          <p:cNvSpPr txBox="1"/>
          <p:nvPr/>
        </p:nvSpPr>
        <p:spPr>
          <a:xfrm>
            <a:off x="45720" y="929036"/>
            <a:ext cx="12100560" cy="605867"/>
          </a:xfrm>
          <a:prstGeom prst="rect">
            <a:avLst/>
          </a:prstGeom>
          <a:ln w="12700">
            <a:miter/>
          </a:ln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b="0"/>
              <a:t>9.</a:t>
            </a:r>
            <a:r>
              <a:rPr lang="ko-KR" altLang="en-US" b="0"/>
              <a:t> </a:t>
            </a:r>
            <a:r>
              <a:rPr lang="en-US" altLang="ko-KR" b="0"/>
              <a:t>login.jsp</a:t>
            </a:r>
            <a:r>
              <a:rPr lang="ko-KR" altLang="en-US" b="0"/>
              <a:t>에서 로그인을 누르면 </a:t>
            </a:r>
            <a:r>
              <a:rPr lang="en-US" altLang="ko-KR" b="0"/>
              <a:t> loginProcess.jsp</a:t>
            </a:r>
            <a:r>
              <a:rPr lang="ko-KR" altLang="en-US" b="0"/>
              <a:t>에서</a:t>
            </a:r>
            <a:r>
              <a:rPr lang="en-US" altLang="ko-KR" b="0"/>
              <a:t> memberDTO</a:t>
            </a:r>
            <a:r>
              <a:rPr lang="ko-KR" altLang="en-US" b="0"/>
              <a:t>로 받은 정보들을 가지고 </a:t>
            </a:r>
            <a:r>
              <a:rPr lang="en-US" altLang="ko-KR" b="0"/>
              <a:t>MyInform.jsp</a:t>
            </a:r>
            <a:r>
              <a:rPr lang="ko-KR" altLang="en-US" b="0"/>
              <a:t>로 이동</a:t>
            </a:r>
          </a:p>
        </p:txBody>
      </p:sp>
      <p:sp>
        <p:nvSpPr>
          <p:cNvPr id="1242" name="직사각형"/>
          <p:cNvSpPr/>
          <p:nvPr/>
        </p:nvSpPr>
        <p:spPr>
          <a:xfrm>
            <a:off x="345299" y="1747196"/>
            <a:ext cx="4430679" cy="1908589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pic>
        <p:nvPicPr>
          <p:cNvPr id="1256" name="image28.png" descr="image28.png"/>
          <p:cNvPicPr>
            <a:picLocks noChangeAspect="1"/>
          </p:cNvPicPr>
          <p:nvPr/>
        </p:nvPicPr>
        <p:blipFill rotWithShape="1">
          <a:blip r:embed="rId2"/>
          <a:srcRect t="16830" b="78100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257" name="TextBox 2"/>
          <p:cNvSpPr txBox="1"/>
          <p:nvPr/>
        </p:nvSpPr>
        <p:spPr>
          <a:xfrm>
            <a:off x="321306" y="164259"/>
            <a:ext cx="5848987" cy="64346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</a:t>
            </a:r>
            <a:r>
              <a:rPr lang="en-US" altLang="ko-KR"/>
              <a:t>9</a:t>
            </a:r>
            <a:r>
              <a:rPr lang="ko-KR" altLang="en-US"/>
              <a:t>. 로그인 페이지</a:t>
            </a:r>
          </a:p>
        </p:txBody>
      </p:sp>
      <p:sp>
        <p:nvSpPr>
          <p:cNvPr id="1261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55080"/>
            <a:ext cx="301909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61</a:t>
            </a:fld>
            <a:endParaRPr lang="en-US" altLang="en-US"/>
          </a:p>
        </p:txBody>
      </p:sp>
      <p:sp>
        <p:nvSpPr>
          <p:cNvPr id="1262" name="TextBox 1261"/>
          <p:cNvSpPr txBox="1"/>
          <p:nvPr/>
        </p:nvSpPr>
        <p:spPr>
          <a:xfrm>
            <a:off x="361721" y="1745161"/>
            <a:ext cx="4029983" cy="1920058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//로그인 성공 여부에 따른 처리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if(memberDTO.getId() != null){	// 반환한 Id의 문자열이 null이 아니라면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//로그인 성공 (session영역에 해당 정보들을 저장)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session.setAttribute("UserId", memberDTO.getId());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session.setAttribute("UserName", memberDTO.getName());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session.setAttribute("UserPass", memberDTO.getPass());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// 저장된 정보를 가지고 MyInform.jsp 페이지로 이동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response.sendRedirect("MyInform.jsp");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else{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//로그인 실패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request.setAttribute("LoginErrMsg", "로그인 오류입니다");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//로그인을 실패하면 MyInform.jsp로 정보를 전달하며 페이지 이동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	request.getRequestDispatcher("MyInform.jsp").forward(request,response);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}</a:t>
            </a:r>
          </a:p>
        </p:txBody>
      </p:sp>
      <p:sp>
        <p:nvSpPr>
          <p:cNvPr id="1263" name="자유형: 도형 1262"/>
          <p:cNvSpPr/>
          <p:nvPr/>
        </p:nvSpPr>
        <p:spPr>
          <a:xfrm>
            <a:off x="867965" y="2788443"/>
            <a:ext cx="1679971" cy="11906"/>
          </a:xfrm>
          <a:custGeom>
            <a:avLst/>
            <a:gdLst>
              <a:gd name="connsiteX0" fmla="*/ -5045 w 1679971"/>
              <a:gd name="connsiteY0" fmla="*/ -113 h 11906"/>
              <a:gd name="connsiteX1" fmla="*/ 369150 w 1679971"/>
              <a:gd name="connsiteY1" fmla="*/ -113 h 11906"/>
              <a:gd name="connsiteX2" fmla="*/ 403168 w 1679971"/>
              <a:gd name="connsiteY2" fmla="*/ 11226 h 11906"/>
              <a:gd name="connsiteX3" fmla="*/ 1684507 w 1679971"/>
              <a:gd name="connsiteY3" fmla="*/ 11226 h 1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9971" h="11906">
                <a:moveTo>
                  <a:pt x="-5045" y="-113"/>
                </a:moveTo>
                <a:cubicBezTo>
                  <a:pt x="19900" y="-113"/>
                  <a:pt x="341936" y="-869"/>
                  <a:pt x="369150" y="-113"/>
                </a:cubicBezTo>
                <a:cubicBezTo>
                  <a:pt x="396364" y="642"/>
                  <a:pt x="315478" y="10470"/>
                  <a:pt x="403168" y="11226"/>
                </a:cubicBezTo>
                <a:cubicBezTo>
                  <a:pt x="490859" y="11982"/>
                  <a:pt x="1599085" y="11226"/>
                  <a:pt x="1684507" y="11226"/>
                </a:cubicBezTo>
              </a:path>
            </a:pathLst>
          </a:custGeom>
          <a:noFill/>
          <a:ln w="12700" cap="flat">
            <a:solidFill>
              <a:srgbClr val="FF0000"/>
            </a:solidFill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ctr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sz="1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4" name="그림 126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1310821"/>
            <a:ext cx="4541157" cy="5086803"/>
          </a:xfrm>
          <a:prstGeom prst="rect">
            <a:avLst/>
          </a:prstGeom>
        </p:spPr>
      </p:pic>
      <p:cxnSp>
        <p:nvCxnSpPr>
          <p:cNvPr id="1265" name="직선 화살표 연결선 1264"/>
          <p:cNvCxnSpPr>
            <a:stCxn id="1263" idx="3"/>
          </p:cNvCxnSpPr>
          <p:nvPr/>
        </p:nvCxnSpPr>
        <p:spPr>
          <a:xfrm>
            <a:off x="2552474" y="2799670"/>
            <a:ext cx="3277052" cy="464910"/>
          </a:xfrm>
          <a:prstGeom prst="straightConnector1">
            <a:avLst/>
          </a:prstGeom>
          <a:noFill/>
          <a:ln w="28575" cap="flat">
            <a:solidFill>
              <a:srgbClr val="FF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1266" name="직선 화살표 연결선 1265"/>
          <p:cNvCxnSpPr/>
          <p:nvPr/>
        </p:nvCxnSpPr>
        <p:spPr>
          <a:xfrm rot="10800000">
            <a:off x="4979081" y="5611812"/>
            <a:ext cx="3203347" cy="340186"/>
          </a:xfrm>
          <a:prstGeom prst="straightConnector1">
            <a:avLst/>
          </a:prstGeom>
          <a:noFill/>
          <a:ln w="28575" cap="flat">
            <a:solidFill>
              <a:srgbClr val="FF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1267" name="직사각형"/>
          <p:cNvSpPr/>
          <p:nvPr/>
        </p:nvSpPr>
        <p:spPr>
          <a:xfrm>
            <a:off x="316270" y="4178792"/>
            <a:ext cx="4430679" cy="1908589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268" name="TextBox 1267"/>
          <p:cNvSpPr txBox="1"/>
          <p:nvPr/>
        </p:nvSpPr>
        <p:spPr>
          <a:xfrm>
            <a:off x="330654" y="4177438"/>
            <a:ext cx="4466317" cy="1002256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수정버튼을 누르면 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Update.jsp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페이지로 이동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]</a:t>
            </a: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0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&lt;td align="center" colspan="2"&gt;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&lt;button type="button" class ="btn btn-primary" onclick="location.href='../join/Update.jsp'"&gt;수정&lt;/button&gt;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&lt;/td&gt;</a:t>
            </a:r>
          </a:p>
        </p:txBody>
      </p:sp>
    </p:spTree>
    <p:extLst>
      <p:ext uri="{BB962C8B-B14F-4D97-AF65-F5344CB8AC3E}">
        <p14:creationId xmlns:p14="http://schemas.microsoft.com/office/powerpoint/2010/main" val="1006023355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부제목 2"/>
          <p:cNvSpPr txBox="1"/>
          <p:nvPr/>
        </p:nvSpPr>
        <p:spPr>
          <a:xfrm>
            <a:off x="45720" y="958870"/>
            <a:ext cx="12100560" cy="754526"/>
          </a:xfrm>
          <a:prstGeom prst="rect">
            <a:avLst/>
          </a:prstGeom>
          <a:ln w="12700">
            <a:miter/>
          </a:ln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6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b="0"/>
              <a:t>9.</a:t>
            </a:r>
            <a:r>
              <a:rPr lang="ko-KR" altLang="en-US" b="0"/>
              <a:t> 로그아웃 버튼을 누르면 </a:t>
            </a:r>
            <a:r>
              <a:rPr lang="en-US" altLang="ko-KR" b="0"/>
              <a:t>Session</a:t>
            </a:r>
            <a:r>
              <a:rPr lang="ko-KR" altLang="en-US" b="0"/>
              <a:t> 영역에 있는 정보들을 삭제하고 로그인 페이지로 이동</a:t>
            </a:r>
          </a:p>
        </p:txBody>
      </p:sp>
      <p:sp>
        <p:nvSpPr>
          <p:cNvPr id="1279" name="직사각형"/>
          <p:cNvSpPr/>
          <p:nvPr/>
        </p:nvSpPr>
        <p:spPr>
          <a:xfrm>
            <a:off x="548679" y="1785139"/>
            <a:ext cx="3915737" cy="3518700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pic>
        <p:nvPicPr>
          <p:cNvPr id="1287" name="image28.png" descr="image28.png"/>
          <p:cNvPicPr>
            <a:picLocks noChangeAspect="1"/>
          </p:cNvPicPr>
          <p:nvPr/>
        </p:nvPicPr>
        <p:blipFill rotWithShape="1">
          <a:blip r:embed="rId2"/>
          <a:srcRect t="16830" b="78100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288" name="TextBox 2"/>
          <p:cNvSpPr txBox="1"/>
          <p:nvPr/>
        </p:nvSpPr>
        <p:spPr>
          <a:xfrm>
            <a:off x="321306" y="164259"/>
            <a:ext cx="5848987" cy="64346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</a:t>
            </a:r>
            <a:r>
              <a:rPr lang="en-US" altLang="ko-KR"/>
              <a:t>9</a:t>
            </a:r>
            <a:r>
              <a:rPr lang="ko-KR" altLang="en-US"/>
              <a:t>. 로그인 페이지</a:t>
            </a:r>
          </a:p>
        </p:txBody>
      </p:sp>
      <p:sp>
        <p:nvSpPr>
          <p:cNvPr id="1289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55080"/>
            <a:ext cx="301909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62</a:t>
            </a:fld>
            <a:endParaRPr lang="en-US" altLang="en-US"/>
          </a:p>
        </p:txBody>
      </p:sp>
      <p:sp>
        <p:nvSpPr>
          <p:cNvPr id="1290" name="TextBox 1289"/>
          <p:cNvSpPr txBox="1"/>
          <p:nvPr/>
        </p:nvSpPr>
        <p:spPr>
          <a:xfrm>
            <a:off x="554490" y="1886676"/>
            <a:ext cx="3916589" cy="3379650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[logout.jsp]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&lt;%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//방법1: 회원인증정보 속성 삭제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session.removeAttribute("UserId");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session.removeAttribute("UserName");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//방법2: 모든 속성 한꺼번에 삭제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session.invalidate();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//속성 삭제 후 페이지 이동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response.sendRedirect("login.jsp");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%&gt;</a:t>
            </a:r>
          </a:p>
        </p:txBody>
      </p:sp>
    </p:spTree>
    <p:extLst>
      <p:ext uri="{BB962C8B-B14F-4D97-AF65-F5344CB8AC3E}">
        <p14:creationId xmlns:p14="http://schemas.microsoft.com/office/powerpoint/2010/main" val="195646812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직사각형"/>
          <p:cNvSpPr/>
          <p:nvPr/>
        </p:nvSpPr>
        <p:spPr>
          <a:xfrm>
            <a:off x="-7990" y="2259922"/>
            <a:ext cx="5501435" cy="4325704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p </a:t>
            </a:r>
            <a:r>
              <a:rPr lang="en-US" altLang="ko-KR" sz="1000" dirty="0">
                <a:solidFill>
                  <a:srgbClr val="7F007F"/>
                </a:solidFill>
                <a:latin typeface="Consolas" panose="020B0609020204030204" pitchFamily="49" charset="0"/>
              </a:rPr>
              <a:t>align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"center"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h2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마이 페이지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h2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table  </a:t>
            </a:r>
            <a:r>
              <a:rPr lang="en-US" altLang="ko-KR" sz="1000" dirty="0">
                <a:solidFill>
                  <a:srgbClr val="7F007F"/>
                </a:solidFill>
                <a:latin typeface="Consolas" panose="020B0609020204030204" pitchFamily="49" charset="0"/>
              </a:rPr>
              <a:t>border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"1" </a:t>
            </a:r>
            <a:r>
              <a:rPr lang="en-US" altLang="ko-KR" sz="1000" i="1" u="sng" dirty="0">
                <a:solidFill>
                  <a:srgbClr val="7F007F"/>
                </a:solidFill>
                <a:latin typeface="Consolas" panose="020B0609020204030204" pitchFamily="49" charset="0"/>
              </a:rPr>
              <a:t>width</a:t>
            </a:r>
            <a:r>
              <a:rPr lang="en-US" altLang="ko-KR" sz="100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"900" </a:t>
            </a:r>
            <a:r>
              <a:rPr lang="en-US" altLang="ko-KR" sz="1000" i="1" u="sng" dirty="0">
                <a:solidFill>
                  <a:srgbClr val="7F007F"/>
                </a:solidFill>
                <a:latin typeface="Consolas" panose="020B0609020204030204" pitchFamily="49" charset="0"/>
              </a:rPr>
              <a:t>height</a:t>
            </a:r>
            <a:r>
              <a:rPr lang="en-US" altLang="ko-KR" sz="100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"550" </a:t>
            </a:r>
            <a:r>
              <a:rPr lang="en-US" altLang="ko-KR" sz="1000" i="1" u="sng" dirty="0">
                <a:solidFill>
                  <a:srgbClr val="7F007F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100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000" i="1" u="sng" dirty="0">
                <a:solidFill>
                  <a:srgbClr val="7F007F"/>
                </a:solidFill>
                <a:latin typeface="Consolas" panose="020B0609020204030204" pitchFamily="49" charset="0"/>
              </a:rPr>
              <a:t>margin-left</a:t>
            </a:r>
            <a:r>
              <a:rPr lang="en-US" altLang="ko-KR" sz="100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00" i="1" u="sng" dirty="0">
                <a:solidFill>
                  <a:srgbClr val="2A00E1"/>
                </a:solidFill>
                <a:latin typeface="Consolas" panose="020B0609020204030204" pitchFamily="49" charset="0"/>
              </a:rPr>
              <a:t>200px</a:t>
            </a:r>
            <a:r>
              <a:rPr lang="en-US" altLang="ko-KR" sz="100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;"</a:t>
            </a:r>
            <a:r>
              <a:rPr lang="en-US" altLang="ko-KR" sz="10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 </a:t>
            </a:r>
            <a:r>
              <a:rPr lang="en-US" altLang="ko-KR" sz="1000" dirty="0" err="1">
                <a:solidFill>
                  <a:srgbClr val="7F007F"/>
                </a:solidFill>
                <a:latin typeface="Consolas" panose="020B0609020204030204" pitchFamily="49" charset="0"/>
              </a:rPr>
              <a:t>colspan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"2"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 </a:t>
            </a:r>
            <a:r>
              <a:rPr lang="en-US" altLang="ko-KR" sz="1000" dirty="0">
                <a:solidFill>
                  <a:srgbClr val="7F007F"/>
                </a:solidFill>
                <a:latin typeface="Consolas" panose="020B0609020204030204" pitchFamily="49" charset="0"/>
              </a:rPr>
              <a:t>width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"80" </a:t>
            </a:r>
            <a:r>
              <a:rPr lang="en-US" altLang="ko-KR" sz="1000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bgcolor</a:t>
            </a:r>
            <a:r>
              <a:rPr lang="en-US" altLang="ko-KR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"#CEF279"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ID :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dirty="0">
                <a:solidFill>
                  <a:srgbClr val="BF5F3F"/>
                </a:solidFill>
                <a:latin typeface="Consolas" panose="020B0609020204030204" pitchFamily="49" charset="0"/>
              </a:rPr>
              <a:t>&lt;%=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dto.getId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000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 </a:t>
            </a:r>
            <a:r>
              <a:rPr lang="en-US" altLang="ko-KR" sz="1000" dirty="0" err="1">
                <a:solidFill>
                  <a:srgbClr val="7F007F"/>
                </a:solidFill>
                <a:latin typeface="Consolas" panose="020B0609020204030204" pitchFamily="49" charset="0"/>
              </a:rPr>
              <a:t>bgcolor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"#CEF279"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이름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dirty="0">
                <a:solidFill>
                  <a:srgbClr val="BF5F3F"/>
                </a:solidFill>
                <a:latin typeface="Consolas" panose="020B0609020204030204" pitchFamily="49" charset="0"/>
              </a:rPr>
              <a:t>&lt;%=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dto.getName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000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 </a:t>
            </a:r>
            <a:r>
              <a:rPr lang="en-US" altLang="ko-KR" sz="1000" dirty="0" err="1">
                <a:solidFill>
                  <a:srgbClr val="7F007F"/>
                </a:solidFill>
                <a:latin typeface="Consolas" panose="020B0609020204030204" pitchFamily="49" charset="0"/>
              </a:rPr>
              <a:t>bgcolor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"#CEF279"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이메일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dirty="0">
                <a:solidFill>
                  <a:srgbClr val="BF5F3F"/>
                </a:solidFill>
                <a:latin typeface="Consolas" panose="020B0609020204030204" pitchFamily="49" charset="0"/>
              </a:rPr>
              <a:t>&lt;%=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dto.getEmail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000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 </a:t>
            </a:r>
            <a:r>
              <a:rPr lang="en-US" altLang="ko-KR" sz="1000" dirty="0" err="1">
                <a:solidFill>
                  <a:srgbClr val="7F007F"/>
                </a:solidFill>
                <a:latin typeface="Consolas" panose="020B0609020204030204" pitchFamily="49" charset="0"/>
              </a:rPr>
              <a:t>bgcolor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"#CEF279"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휴대폰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dirty="0">
                <a:solidFill>
                  <a:srgbClr val="BF5F3F"/>
                </a:solidFill>
                <a:latin typeface="Consolas" panose="020B0609020204030204" pitchFamily="49" charset="0"/>
              </a:rPr>
              <a:t>&lt;%=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dto.getPnum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altLang="ko-KR" sz="1000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 </a:t>
            </a:r>
            <a:r>
              <a:rPr lang="en-US" altLang="ko-KR" sz="1000" dirty="0" err="1">
                <a:solidFill>
                  <a:srgbClr val="7F007F"/>
                </a:solidFill>
                <a:latin typeface="Consolas" panose="020B0609020204030204" pitchFamily="49" charset="0"/>
              </a:rPr>
              <a:t>bgcolor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"#CEF279"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등급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dirty="0">
                <a:solidFill>
                  <a:srgbClr val="BF5F3F"/>
                </a:solidFill>
                <a:latin typeface="Consolas" panose="020B0609020204030204" pitchFamily="49" charset="0"/>
              </a:rPr>
              <a:t>&lt;%=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dto.getAuthority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altLang="ko-KR" sz="1000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 </a:t>
            </a:r>
            <a:r>
              <a:rPr lang="en-US" altLang="ko-KR" sz="1000" dirty="0" err="1">
                <a:solidFill>
                  <a:srgbClr val="7F007F"/>
                </a:solidFill>
                <a:latin typeface="Consolas" panose="020B0609020204030204" pitchFamily="49" charset="0"/>
              </a:rPr>
              <a:t>bgcolor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"#CEF279"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주소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dirty="0">
                <a:solidFill>
                  <a:srgbClr val="BF5F3F"/>
                </a:solidFill>
                <a:latin typeface="Consolas" panose="020B0609020204030204" pitchFamily="49" charset="0"/>
              </a:rPr>
              <a:t>&lt;%=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dto.getAddr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altLang="ko-KR" sz="1000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 </a:t>
            </a:r>
            <a:r>
              <a:rPr lang="en-US" altLang="ko-KR" sz="1000" dirty="0" err="1">
                <a:solidFill>
                  <a:srgbClr val="7F007F"/>
                </a:solidFill>
                <a:latin typeface="Consolas" panose="020B0609020204030204" pitchFamily="49" charset="0"/>
              </a:rPr>
              <a:t>bgcolor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"#CEF279"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등록일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dirty="0">
                <a:solidFill>
                  <a:srgbClr val="BF5F3F"/>
                </a:solidFill>
                <a:latin typeface="Consolas" panose="020B0609020204030204" pitchFamily="49" charset="0"/>
              </a:rPr>
              <a:t>&lt;%=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dto.getRegidate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altLang="ko-KR" sz="1000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 </a:t>
            </a:r>
            <a:r>
              <a:rPr lang="en-US" altLang="ko-KR" sz="1000" dirty="0">
                <a:solidFill>
                  <a:srgbClr val="7F007F"/>
                </a:solidFill>
                <a:latin typeface="Consolas" panose="020B0609020204030204" pitchFamily="49" charset="0"/>
              </a:rPr>
              <a:t>align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"center" </a:t>
            </a:r>
            <a:r>
              <a:rPr lang="en-US" altLang="ko-KR" sz="1000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colspan</a:t>
            </a:r>
            <a:r>
              <a:rPr lang="en-US" altLang="ko-KR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"2"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0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"button" </a:t>
            </a:r>
            <a:r>
              <a:rPr lang="en-US" altLang="ko-KR" sz="1000" i="1" dirty="0">
                <a:solidFill>
                  <a:srgbClr val="7F007F"/>
                </a:solidFill>
                <a:latin typeface="Consolas" panose="020B0609020204030204" pitchFamily="49" charset="0"/>
              </a:rPr>
              <a:t>class </a:t>
            </a:r>
            <a:r>
              <a:rPr lang="en-US" altLang="ko-KR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-primary" </a:t>
            </a:r>
            <a:r>
              <a:rPr lang="en-US" altLang="ko-KR" sz="1000" i="1" dirty="0">
                <a:solidFill>
                  <a:srgbClr val="7F007F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location.href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='../join/</a:t>
            </a:r>
            <a:r>
              <a:rPr lang="en-US" altLang="ko-KR" sz="10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Update.jsp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'"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수정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table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sz="500" b="1" dirty="0"/>
          </a:p>
        </p:txBody>
      </p:sp>
      <p:sp>
        <p:nvSpPr>
          <p:cNvPr id="1487" name="부제목 2"/>
          <p:cNvSpPr txBox="1"/>
          <p:nvPr/>
        </p:nvSpPr>
        <p:spPr>
          <a:xfrm>
            <a:off x="45718" y="937773"/>
            <a:ext cx="12100563" cy="538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로그인 성공 시 바로 마이 페이지로 이동 하게끔 구현함</a:t>
            </a:r>
            <a:r>
              <a:rPr lang="en-US" altLang="ko-KR" b="0" dirty="0"/>
              <a:t>.</a:t>
            </a:r>
            <a:endParaRPr b="0" dirty="0"/>
          </a:p>
        </p:txBody>
      </p:sp>
      <p:sp>
        <p:nvSpPr>
          <p:cNvPr id="1491" name="직사각형"/>
          <p:cNvSpPr/>
          <p:nvPr/>
        </p:nvSpPr>
        <p:spPr>
          <a:xfrm>
            <a:off x="265721" y="1331931"/>
            <a:ext cx="4400171" cy="292388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 algn="l"/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response.sendRedirect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MyInform.jsp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sz="900" b="1" dirty="0"/>
          </a:p>
        </p:txBody>
      </p:sp>
      <p:sp>
        <p:nvSpPr>
          <p:cNvPr id="1493" name="TextBox 30"/>
          <p:cNvSpPr txBox="1"/>
          <p:nvPr/>
        </p:nvSpPr>
        <p:spPr>
          <a:xfrm>
            <a:off x="3095606" y="1626595"/>
            <a:ext cx="1470029" cy="292388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dirty="0" err="1"/>
              <a:t>LoginProcess.jsp</a:t>
            </a:r>
            <a:endParaRPr lang="en-US" dirty="0"/>
          </a:p>
        </p:txBody>
      </p:sp>
      <p:pic>
        <p:nvPicPr>
          <p:cNvPr id="1495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496" name="TextBox 2"/>
          <p:cNvSpPr txBox="1"/>
          <p:nvPr/>
        </p:nvSpPr>
        <p:spPr>
          <a:xfrm>
            <a:off x="321306" y="164259"/>
            <a:ext cx="8508096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en-US" dirty="0"/>
              <a:t>10. </a:t>
            </a:r>
            <a:r>
              <a:rPr lang="ko-KR" altLang="en-US" dirty="0"/>
              <a:t>마이 페이지</a:t>
            </a:r>
            <a:r>
              <a:rPr lang="en-US" altLang="ko-KR" dirty="0"/>
              <a:t>(</a:t>
            </a:r>
            <a:r>
              <a:rPr lang="en-US" altLang="ko-KR" dirty="0" err="1"/>
              <a:t>MyInform.jsp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dirty="0"/>
          </a:p>
        </p:txBody>
      </p:sp>
      <p:sp>
        <p:nvSpPr>
          <p:cNvPr id="1497" name="슬라이드 번호 개체 틀 9"/>
          <p:cNvSpPr txBox="1">
            <a:spLocks noGrp="1"/>
          </p:cNvSpPr>
          <p:nvPr>
            <p:ph type="sldNum" sz="quarter" idx="2"/>
          </p:nvPr>
        </p:nvSpPr>
        <p:spPr>
          <a:xfrm>
            <a:off x="117844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rPr/>
              <a:t>63</a:t>
            </a:fld>
            <a:endParaRPr/>
          </a:p>
        </p:txBody>
      </p:sp>
      <p:sp>
        <p:nvSpPr>
          <p:cNvPr id="17" name="직사각형">
            <a:extLst>
              <a:ext uri="{FF2B5EF4-FFF2-40B4-BE49-F238E27FC236}">
                <a16:creationId xmlns:a16="http://schemas.microsoft.com/office/drawing/2014/main" id="{82F54678-5AA4-44E2-B2F0-65892239CC7F}"/>
              </a:ext>
            </a:extLst>
          </p:cNvPr>
          <p:cNvSpPr/>
          <p:nvPr/>
        </p:nvSpPr>
        <p:spPr>
          <a:xfrm>
            <a:off x="6446776" y="979778"/>
            <a:ext cx="5749633" cy="2522179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 algn="l"/>
            <a:r>
              <a:rPr lang="en-US" altLang="ko-KR" sz="1000" dirty="0">
                <a:solidFill>
                  <a:srgbClr val="BF5F3F"/>
                </a:solidFill>
                <a:latin typeface="Consolas" panose="020B0609020204030204" pitchFamily="49" charset="0"/>
              </a:rPr>
              <a:t>&lt;%</a:t>
            </a:r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세션에 저장된 </a:t>
            </a:r>
            <a:r>
              <a:rPr lang="en-US" altLang="ko-KR" sz="1000" dirty="0" err="1">
                <a:solidFill>
                  <a:srgbClr val="3F7F5F"/>
                </a:solidFill>
                <a:latin typeface="Consolas" panose="020B0609020204030204" pitchFamily="49" charset="0"/>
              </a:rPr>
              <a:t>UserId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1000" dirty="0" err="1">
                <a:solidFill>
                  <a:srgbClr val="3F7F5F"/>
                </a:solidFill>
                <a:latin typeface="Consolas" panose="020B0609020204030204" pitchFamily="49" charset="0"/>
              </a:rPr>
              <a:t>UserPass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값을 가져와 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String 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변수에 저장한다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nb-NO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String userId = (String)session.getAttribute(</a:t>
            </a:r>
            <a:r>
              <a:rPr lang="nb-NO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"UserId"</a:t>
            </a:r>
            <a:r>
              <a:rPr lang="nb-NO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userPwd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= (String)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session.getAttribute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2A00FF"/>
                </a:solidFill>
                <a:latin typeface="Consolas" panose="020B0609020204030204" pitchFamily="49" charset="0"/>
              </a:rPr>
              <a:t>UserPass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000" dirty="0">
              <a:latin typeface="Consolas" panose="020B0609020204030204" pitchFamily="49" charset="0"/>
            </a:endParaRPr>
          </a:p>
          <a:p>
            <a:pPr algn="l"/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//web.xml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에서 가져온 데이터베이스 연결 정보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String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oracleDriver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application.getInitParameter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2A00FF"/>
                </a:solidFill>
                <a:latin typeface="Consolas" panose="020B0609020204030204" pitchFamily="49" charset="0"/>
              </a:rPr>
              <a:t>OracleDriver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String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oracleURL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application.getInitParameter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2A00FF"/>
                </a:solidFill>
                <a:latin typeface="Consolas" panose="020B0609020204030204" pitchFamily="49" charset="0"/>
              </a:rPr>
              <a:t>OracleURL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String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oracleId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application.getInitParameter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2A00FF"/>
                </a:solidFill>
                <a:latin typeface="Consolas" panose="020B0609020204030204" pitchFamily="49" charset="0"/>
              </a:rPr>
              <a:t>OracleId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String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oraclePwd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application.getInitParameter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2A00FF"/>
                </a:solidFill>
                <a:latin typeface="Consolas" panose="020B0609020204030204" pitchFamily="49" charset="0"/>
              </a:rPr>
              <a:t>OraclePwd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000" dirty="0">
              <a:latin typeface="Consolas" panose="020B0609020204030204" pitchFamily="49" charset="0"/>
            </a:endParaRPr>
          </a:p>
          <a:p>
            <a:pPr algn="l"/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회원 테이블 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DAO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를 통해 회원 정보 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DTO 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획득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MemberDAO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dao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MemberDAO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oracleDriver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oracleURL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oracleId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oraclePwd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MemberDTO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dao.getMemberDTO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userId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userPwd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dao.close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00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endParaRPr sz="100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92FE95A-2372-42FD-8E7B-5C3E6188D2E8}"/>
              </a:ext>
            </a:extLst>
          </p:cNvPr>
          <p:cNvCxnSpPr>
            <a:cxnSpLocks/>
          </p:cNvCxnSpPr>
          <p:nvPr/>
        </p:nvCxnSpPr>
        <p:spPr>
          <a:xfrm flipH="1">
            <a:off x="4387174" y="3099132"/>
            <a:ext cx="2311383" cy="587651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B7C0009-BA72-41FD-8AA3-56FC1B264FF9}"/>
              </a:ext>
            </a:extLst>
          </p:cNvPr>
          <p:cNvCxnSpPr>
            <a:cxnSpLocks/>
          </p:cNvCxnSpPr>
          <p:nvPr/>
        </p:nvCxnSpPr>
        <p:spPr>
          <a:xfrm>
            <a:off x="8657617" y="2968239"/>
            <a:ext cx="194553" cy="575723"/>
          </a:xfrm>
          <a:prstGeom prst="straightConnector1">
            <a:avLst/>
          </a:prstGeom>
          <a:noFill/>
          <a:ln w="38100" cap="flat">
            <a:solidFill>
              <a:srgbClr val="0070C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직사각형">
            <a:extLst>
              <a:ext uri="{FF2B5EF4-FFF2-40B4-BE49-F238E27FC236}">
                <a16:creationId xmlns:a16="http://schemas.microsoft.com/office/drawing/2014/main" id="{090CBE8A-6735-4078-A876-687A89E82CC7}"/>
              </a:ext>
            </a:extLst>
          </p:cNvPr>
          <p:cNvSpPr/>
          <p:nvPr/>
        </p:nvSpPr>
        <p:spPr>
          <a:xfrm>
            <a:off x="6446776" y="3748930"/>
            <a:ext cx="5749633" cy="3082981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 algn="l"/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명시한 아이디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패스워드와 일치하는 회원 정보를 반환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MemberDTO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getMemberDTO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uid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, String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upass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MemberDTO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MemberDTO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회원정보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DTO 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생성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00" dirty="0">
                <a:solidFill>
                  <a:srgbClr val="6A3E3E"/>
                </a:solidFill>
                <a:latin typeface="Consolas" panose="020B0609020204030204" pitchFamily="49" charset="0"/>
              </a:rPr>
              <a:t>query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"SELECT * FROM member WHERE id = ? AND pass = ?"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dirty="0" err="1">
                <a:solidFill>
                  <a:srgbClr val="3F7F5F"/>
                </a:solidFill>
                <a:latin typeface="Consolas" panose="020B0609020204030204" pitchFamily="49" charset="0"/>
              </a:rPr>
              <a:t>쿼리문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 템플릿</a:t>
            </a:r>
            <a:endParaRPr lang="ko-KR" altLang="en-US" sz="10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try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쿼리 실행</a:t>
            </a:r>
          </a:p>
          <a:p>
            <a:pPr algn="l"/>
            <a:r>
              <a:rPr lang="en-US" altLang="ko-KR" sz="1000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dirty="0" err="1">
                <a:solidFill>
                  <a:srgbClr val="0000C0"/>
                </a:solidFill>
                <a:latin typeface="Consolas" panose="020B0609020204030204" pitchFamily="49" charset="0"/>
              </a:rPr>
              <a:t>con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.prepareStatement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6A3E3E"/>
                </a:solidFill>
                <a:latin typeface="Consolas" panose="020B0609020204030204" pitchFamily="49" charset="0"/>
              </a:rPr>
              <a:t>query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동적 </a:t>
            </a:r>
            <a:r>
              <a:rPr lang="ko-KR" altLang="en-US" sz="1000" dirty="0" err="1">
                <a:solidFill>
                  <a:srgbClr val="3F7F5F"/>
                </a:solidFill>
                <a:latin typeface="Consolas" panose="020B0609020204030204" pitchFamily="49" charset="0"/>
              </a:rPr>
              <a:t>쿼리문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 준비</a:t>
            </a:r>
          </a:p>
          <a:p>
            <a:pPr algn="l"/>
            <a:r>
              <a:rPr lang="en-US" altLang="ko-KR" sz="1000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.setString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(1, </a:t>
            </a:r>
            <a:r>
              <a:rPr lang="en-US" altLang="ko-KR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uid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쿼리문의 첫 번째 </a:t>
            </a:r>
            <a:r>
              <a:rPr lang="ko-KR" altLang="en-US" sz="1000" dirty="0" err="1">
                <a:solidFill>
                  <a:srgbClr val="3F7F5F"/>
                </a:solidFill>
                <a:latin typeface="Consolas" panose="020B0609020204030204" pitchFamily="49" charset="0"/>
              </a:rPr>
              <a:t>인파라미터에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 값 설정</a:t>
            </a:r>
          </a:p>
          <a:p>
            <a:pPr algn="l"/>
            <a:r>
              <a:rPr lang="en-US" altLang="ko-KR" sz="1000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.setString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(2, </a:t>
            </a:r>
            <a:r>
              <a:rPr lang="en-US" altLang="ko-KR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upass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쿼리문의 두 번째 </a:t>
            </a:r>
            <a:r>
              <a:rPr lang="ko-KR" altLang="en-US" sz="1000" dirty="0" err="1">
                <a:solidFill>
                  <a:srgbClr val="3F7F5F"/>
                </a:solidFill>
                <a:latin typeface="Consolas" panose="020B0609020204030204" pitchFamily="49" charset="0"/>
              </a:rPr>
              <a:t>인파라미터에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 값 설정</a:t>
            </a:r>
          </a:p>
          <a:p>
            <a:pPr algn="l"/>
            <a:r>
              <a:rPr lang="en-US" altLang="ko-KR" sz="1000" dirty="0" err="1">
                <a:solidFill>
                  <a:srgbClr val="0000C0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.executeQuery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dirty="0" err="1">
                <a:solidFill>
                  <a:srgbClr val="3F7F5F"/>
                </a:solidFill>
                <a:latin typeface="Consolas" panose="020B0609020204030204" pitchFamily="49" charset="0"/>
              </a:rPr>
              <a:t>쿼리문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 실행</a:t>
            </a:r>
          </a:p>
          <a:p>
            <a:pPr algn="l"/>
            <a:endParaRPr lang="ko-KR" altLang="en-US" sz="10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.next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()) { 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쿼리 결과로 얻은 회원 정보를 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DTO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객체에 저장</a:t>
            </a:r>
          </a:p>
          <a:p>
            <a:pPr algn="l"/>
            <a:r>
              <a:rPr lang="en-US" altLang="ko-KR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.setId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0000C0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.getString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"id"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)); </a:t>
            </a:r>
            <a:r>
              <a:rPr lang="en-US" altLang="ko-KR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.setPass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0000C0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.getString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"pass"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algn="l"/>
            <a:r>
              <a:rPr lang="en-US" altLang="ko-KR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.setName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0000C0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.getString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(3)); </a:t>
            </a:r>
            <a:r>
              <a:rPr lang="en-US" altLang="ko-KR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.setEmail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0000C0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.getString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(4));</a:t>
            </a:r>
          </a:p>
          <a:p>
            <a:pPr algn="l"/>
            <a:r>
              <a:rPr lang="en-US" altLang="ko-KR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.setPnum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0000C0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.getString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(5)); </a:t>
            </a:r>
            <a:r>
              <a:rPr lang="en-US" altLang="ko-KR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.setAuthority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0000C0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.getString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(6));</a:t>
            </a:r>
          </a:p>
          <a:p>
            <a:pPr algn="l"/>
            <a:r>
              <a:rPr lang="en-US" altLang="ko-KR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.setAddr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0000C0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.getString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(7)); </a:t>
            </a:r>
            <a:r>
              <a:rPr lang="nb-NO" altLang="ko-KR" sz="1000" dirty="0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nb-NO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.setRegidate(</a:t>
            </a:r>
            <a:r>
              <a:rPr lang="nb-NO" altLang="ko-KR" sz="1000" dirty="0">
                <a:solidFill>
                  <a:srgbClr val="0000C0"/>
                </a:solidFill>
                <a:latin typeface="Consolas" panose="020B0609020204030204" pitchFamily="49" charset="0"/>
              </a:rPr>
              <a:t>rs</a:t>
            </a:r>
            <a:r>
              <a:rPr lang="nb-NO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.getString(8));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(Exception </a:t>
            </a:r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altLang="ko-KR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.printStackTrace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();}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//DTO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객체 반환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sz="100" b="1" dirty="0"/>
          </a:p>
        </p:txBody>
      </p:sp>
      <p:sp>
        <p:nvSpPr>
          <p:cNvPr id="19" name="TextBox 30">
            <a:extLst>
              <a:ext uri="{FF2B5EF4-FFF2-40B4-BE49-F238E27FC236}">
                <a16:creationId xmlns:a16="http://schemas.microsoft.com/office/drawing/2014/main" id="{22185884-D9D1-4C67-8A0A-9B021F20095F}"/>
              </a:ext>
            </a:extLst>
          </p:cNvPr>
          <p:cNvSpPr txBox="1"/>
          <p:nvPr/>
        </p:nvSpPr>
        <p:spPr>
          <a:xfrm>
            <a:off x="9915402" y="6324080"/>
            <a:ext cx="2276598" cy="50783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dirty="0" err="1"/>
              <a:t>MemberDAO</a:t>
            </a:r>
            <a:endParaRPr lang="en-US" dirty="0"/>
          </a:p>
          <a:p>
            <a:r>
              <a:rPr lang="en-US" altLang="ko-KR" sz="1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getMemberDTO</a:t>
            </a:r>
            <a:r>
              <a:rPr lang="en-US" altLang="ko-KR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메소드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912812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부제목 2"/>
          <p:cNvSpPr txBox="1"/>
          <p:nvPr/>
        </p:nvSpPr>
        <p:spPr>
          <a:xfrm>
            <a:off x="45718" y="937773"/>
            <a:ext cx="12100563" cy="538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마이 페이지 화면</a:t>
            </a:r>
            <a:r>
              <a:rPr lang="en-US" altLang="ko-KR" b="0" dirty="0"/>
              <a:t>.</a:t>
            </a:r>
            <a:endParaRPr b="0" dirty="0"/>
          </a:p>
        </p:txBody>
      </p:sp>
      <p:pic>
        <p:nvPicPr>
          <p:cNvPr id="1495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496" name="TextBox 2"/>
          <p:cNvSpPr txBox="1"/>
          <p:nvPr/>
        </p:nvSpPr>
        <p:spPr>
          <a:xfrm>
            <a:off x="321306" y="164259"/>
            <a:ext cx="781880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ko-KR" altLang="en-US" dirty="0"/>
              <a:t>마이 페이지</a:t>
            </a:r>
            <a:r>
              <a:rPr lang="en-US" altLang="ko-KR" dirty="0"/>
              <a:t>(</a:t>
            </a:r>
            <a:r>
              <a:rPr lang="en-US" altLang="ko-KR" dirty="0" err="1"/>
              <a:t>MyInform.jsp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dirty="0"/>
          </a:p>
        </p:txBody>
      </p:sp>
      <p:sp>
        <p:nvSpPr>
          <p:cNvPr id="1497" name="슬라이드 번호 개체 틀 9"/>
          <p:cNvSpPr txBox="1">
            <a:spLocks noGrp="1"/>
          </p:cNvSpPr>
          <p:nvPr>
            <p:ph type="sldNum" sz="quarter" idx="2"/>
          </p:nvPr>
        </p:nvSpPr>
        <p:spPr>
          <a:xfrm>
            <a:off x="117844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rPr/>
              <a:t>64</a:t>
            </a:fld>
            <a:endParaRPr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B62D715-AA71-4186-BCBB-90A493A5F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63" y="1274682"/>
            <a:ext cx="9505059" cy="52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77675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직사각형"/>
          <p:cNvSpPr/>
          <p:nvPr/>
        </p:nvSpPr>
        <p:spPr>
          <a:xfrm>
            <a:off x="4312596" y="932995"/>
            <a:ext cx="7879404" cy="5925005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script </a:t>
            </a:r>
            <a:r>
              <a:rPr lang="en-US" altLang="ko-KR" sz="1000" dirty="0" err="1">
                <a:solidFill>
                  <a:srgbClr val="7F007F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"https://maps.googleapis.com/maps/</a:t>
            </a:r>
            <a:r>
              <a:rPr lang="en-US" altLang="ko-KR" sz="10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api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js?key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=AIzaSyBFr63cIsBI8WUV59KBCqVS6X1TBJHUxDM"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i="1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myMap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mapCanvas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myCanvas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// var </a:t>
            </a:r>
            <a:r>
              <a:rPr lang="en-US" altLang="ko-KR" sz="1000" dirty="0" err="1">
                <a:solidFill>
                  <a:srgbClr val="3F7F5F"/>
                </a:solidFill>
                <a:latin typeface="Consolas" panose="020B0609020204030204" pitchFamily="49" charset="0"/>
              </a:rPr>
              <a:t>myLatlng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 = new </a:t>
            </a:r>
            <a:r>
              <a:rPr lang="en-US" altLang="ko-KR" sz="1000" dirty="0" err="1">
                <a:solidFill>
                  <a:srgbClr val="3F7F5F"/>
                </a:solidFill>
                <a:latin typeface="Consolas" panose="020B0609020204030204" pitchFamily="49" charset="0"/>
              </a:rPr>
              <a:t>google.maps.LatLng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(37.498146, 127.027557);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myLatlng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google.maps.LatLng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(37.499014, 127.032918);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mapOptions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{</a:t>
            </a:r>
          </a:p>
          <a:p>
            <a:pPr algn="l"/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center:myLatlng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표시될 지도의 중심은 입력한 좌표</a:t>
            </a:r>
          </a:p>
          <a:p>
            <a:pPr algn="l"/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zoom:16,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//zoom : 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확대되는 정도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mapTypeId:google.maps.MapTypeId.ROADMAP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//map 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출력 방식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로드맵 형태</a:t>
            </a:r>
          </a:p>
          <a:p>
            <a:pPr algn="l"/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map =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google.maps.Map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mapCanvas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mapOptions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ko-KR" altLang="en-US" sz="10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marker =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google.maps.Marker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position:myLatlng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map:map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	    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draggable: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 // 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드래그 가능</a:t>
            </a:r>
          </a:p>
          <a:p>
            <a:pPr algn="l"/>
            <a:r>
              <a:rPr lang="en-US" altLang="ko-KR" sz="1000" b="1" dirty="0">
                <a:latin typeface="Consolas" panose="020B0609020204030204" pitchFamily="49" charset="0"/>
              </a:rPr>
              <a:t>	     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마커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- 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도움말 풍선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마우스 오버 시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title: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000" dirty="0">
                <a:solidFill>
                  <a:srgbClr val="2A00FF"/>
                </a:solidFill>
                <a:latin typeface="Consolas" panose="020B0609020204030204" pitchFamily="49" charset="0"/>
              </a:rPr>
              <a:t>지하철 강남역에서 하차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'</a:t>
            </a:r>
          </a:p>
          <a:p>
            <a:pPr algn="l"/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algn="l"/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다음 내용을 담은 말풍선 생성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contentString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'&lt;div style="width:100px;height:50px;"&gt;KH MALL&lt;/div&gt;'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말풍선 내용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infowindow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google.maps.InfoWindow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content: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contentString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 size: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google.maps.Size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(200,100)</a:t>
            </a:r>
          </a:p>
          <a:p>
            <a:pPr algn="l"/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algn="l"/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마커 클릭 시 이벤트 생성 가능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google.maps.event.addListener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marker,</a:t>
            </a:r>
            <a:r>
              <a:rPr lang="en-US" altLang="ko-KR" sz="1000" dirty="0" err="1">
                <a:solidFill>
                  <a:srgbClr val="2A00FF"/>
                </a:solidFill>
                <a:latin typeface="Consolas" panose="020B0609020204030204" pitchFamily="49" charset="0"/>
              </a:rPr>
              <a:t>'click'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infowindow.open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(map, marker);</a:t>
            </a:r>
            <a:endParaRPr lang="ko-KR" altLang="en-US" sz="10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marker.getAnimation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 !=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marker.setAnimation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marker.setAnimation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google.maps.Animation.BOUNCE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marker.setMap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(map);</a:t>
            </a:r>
          </a:p>
          <a:p>
            <a:pPr algn="l"/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head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body </a:t>
            </a:r>
            <a:r>
              <a:rPr lang="en-US" altLang="ko-KR" sz="1000" dirty="0">
                <a:solidFill>
                  <a:srgbClr val="7F007F"/>
                </a:solidFill>
                <a:latin typeface="Consolas" panose="020B0609020204030204" pitchFamily="49" charset="0"/>
              </a:rPr>
              <a:t>onload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2A00FF"/>
                </a:solidFill>
                <a:latin typeface="Consolas" panose="020B0609020204030204" pitchFamily="49" charset="0"/>
              </a:rPr>
              <a:t>myMap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()"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000" dirty="0">
                <a:solidFill>
                  <a:srgbClr val="3F5FBF"/>
                </a:solidFill>
                <a:latin typeface="Consolas" panose="020B0609020204030204" pitchFamily="49" charset="0"/>
              </a:rPr>
              <a:t>웹 페이지의 로딩이 끝나는 시점에 </a:t>
            </a:r>
            <a:r>
              <a:rPr lang="en-US" altLang="ko-KR" sz="1000" dirty="0" err="1">
                <a:solidFill>
                  <a:srgbClr val="3F5FBF"/>
                </a:solidFill>
                <a:latin typeface="Consolas" panose="020B0609020204030204" pitchFamily="49" charset="0"/>
              </a:rPr>
              <a:t>myMap</a:t>
            </a:r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() </a:t>
            </a:r>
            <a:r>
              <a:rPr lang="ko-KR" altLang="en-US" sz="1000" dirty="0">
                <a:solidFill>
                  <a:srgbClr val="3F5FBF"/>
                </a:solidFill>
                <a:latin typeface="Consolas" panose="020B0609020204030204" pitchFamily="49" charset="0"/>
              </a:rPr>
              <a:t>실행</a:t>
            </a:r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table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sz="1000" b="1" dirty="0"/>
          </a:p>
        </p:txBody>
      </p:sp>
      <p:sp>
        <p:nvSpPr>
          <p:cNvPr id="1487" name="부제목 2"/>
          <p:cNvSpPr txBox="1"/>
          <p:nvPr/>
        </p:nvSpPr>
        <p:spPr>
          <a:xfrm>
            <a:off x="45718" y="937773"/>
            <a:ext cx="12100563" cy="538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b="0" dirty="0"/>
              <a:t>찾아오는 길 </a:t>
            </a:r>
            <a:r>
              <a:rPr lang="en-US" altLang="ko-KR" dirty="0"/>
              <a:t>google </a:t>
            </a:r>
            <a:r>
              <a:rPr lang="en-US" altLang="ko-KR" dirty="0" err="1"/>
              <a:t>api</a:t>
            </a:r>
            <a:r>
              <a:rPr lang="ko-KR" altLang="en-US" dirty="0"/>
              <a:t> 이용해서 구현 함</a:t>
            </a:r>
            <a:r>
              <a:rPr lang="en-US" altLang="ko-KR" dirty="0"/>
              <a:t>.</a:t>
            </a:r>
            <a:endParaRPr b="0" dirty="0"/>
          </a:p>
        </p:txBody>
      </p:sp>
      <p:pic>
        <p:nvPicPr>
          <p:cNvPr id="1495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496" name="TextBox 2"/>
          <p:cNvSpPr txBox="1"/>
          <p:nvPr/>
        </p:nvSpPr>
        <p:spPr>
          <a:xfrm>
            <a:off x="321306" y="164259"/>
            <a:ext cx="8405504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en-US" dirty="0"/>
              <a:t>11. </a:t>
            </a:r>
            <a:r>
              <a:rPr lang="ko-KR" altLang="en-US" dirty="0"/>
              <a:t>찾아 오시는 길</a:t>
            </a:r>
            <a:r>
              <a:rPr lang="en-US" altLang="ko-KR" dirty="0"/>
              <a:t>(</a:t>
            </a:r>
            <a:r>
              <a:rPr lang="en-US" altLang="ko-KR" dirty="0" err="1"/>
              <a:t>gotokh.jsp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C1A14A-6610-4E69-9DF6-A2A4D1ED7B27}"/>
              </a:ext>
            </a:extLst>
          </p:cNvPr>
          <p:cNvSpPr txBox="1"/>
          <p:nvPr/>
        </p:nvSpPr>
        <p:spPr>
          <a:xfrm>
            <a:off x="45718" y="1780162"/>
            <a:ext cx="3738342" cy="2400655"/>
          </a:xfrm>
          <a:prstGeom prst="rect">
            <a:avLst/>
          </a:prstGeom>
          <a:noFill/>
          <a:ln w="127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section </a:t>
            </a:r>
            <a:r>
              <a:rPr lang="en-US" altLang="ko-KR" sz="1100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"section3"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100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"container" </a:t>
            </a:r>
            <a:r>
              <a:rPr lang="en-US" altLang="ko-KR" sz="1100" i="1" dirty="0">
                <a:solidFill>
                  <a:srgbClr val="7F007F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100" i="1" dirty="0">
                <a:solidFill>
                  <a:srgbClr val="7F007F"/>
                </a:solidFill>
                <a:latin typeface="Consolas" panose="020B0609020204030204" pitchFamily="49" charset="0"/>
              </a:rPr>
              <a:t>text-align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100" i="1" dirty="0">
                <a:solidFill>
                  <a:srgbClr val="2A00E1"/>
                </a:solidFill>
                <a:latin typeface="Consolas" panose="020B0609020204030204" pitchFamily="49" charset="0"/>
              </a:rPr>
              <a:t>center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;"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 err="1">
                <a:solidFill>
                  <a:srgbClr val="3F7F7F"/>
                </a:solidFill>
                <a:latin typeface="Consolas" panose="020B0609020204030204" pitchFamily="49" charset="0"/>
              </a:rPr>
              <a:t>br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h4 </a:t>
            </a:r>
            <a:r>
              <a:rPr lang="en-US" altLang="ko-KR" sz="1100" dirty="0">
                <a:solidFill>
                  <a:srgbClr val="7F007F"/>
                </a:solidFill>
                <a:latin typeface="Consolas" panose="020B0609020204030204" pitchFamily="49" charset="0"/>
              </a:rPr>
              <a:t>align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"center"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오시는 길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i="1" dirty="0">
                <a:solidFill>
                  <a:srgbClr val="3F7F7F"/>
                </a:solidFill>
                <a:latin typeface="Consolas" panose="020B0609020204030204" pitchFamily="49" charset="0"/>
              </a:rPr>
              <a:t>h4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서울특별시 강남구 테헤란로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14</a:t>
            </a:r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길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6 </a:t>
            </a:r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남도빌딩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2F, 3F, 4F, 5F, 6F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 err="1">
                <a:solidFill>
                  <a:srgbClr val="3F7F7F"/>
                </a:solidFill>
                <a:latin typeface="Consolas" panose="020B0609020204030204" pitchFamily="49" charset="0"/>
              </a:rPr>
              <a:t>br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100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myCanvas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100" i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 err="1">
                <a:solidFill>
                  <a:srgbClr val="3F7F7F"/>
                </a:solidFill>
                <a:latin typeface="Consolas" panose="020B0609020204030204" pitchFamily="49" charset="0"/>
              </a:rPr>
              <a:t>br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section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100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"clear"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100" i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4A72F48-5291-4C59-82DD-7C44F2832E73}"/>
              </a:ext>
            </a:extLst>
          </p:cNvPr>
          <p:cNvCxnSpPr/>
          <p:nvPr/>
        </p:nvCxnSpPr>
        <p:spPr>
          <a:xfrm flipH="1">
            <a:off x="2315183" y="1475943"/>
            <a:ext cx="3780817" cy="1724457"/>
          </a:xfrm>
          <a:prstGeom prst="straightConnector1">
            <a:avLst/>
          </a:prstGeom>
          <a:noFill/>
          <a:ln w="381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233169320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부제목 2"/>
          <p:cNvSpPr txBox="1"/>
          <p:nvPr/>
        </p:nvSpPr>
        <p:spPr>
          <a:xfrm>
            <a:off x="45718" y="937773"/>
            <a:ext cx="12100563" cy="538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b="0" dirty="0"/>
              <a:t>찾아오는 길 화면</a:t>
            </a:r>
            <a:endParaRPr b="0" dirty="0"/>
          </a:p>
        </p:txBody>
      </p:sp>
      <p:pic>
        <p:nvPicPr>
          <p:cNvPr id="1495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496" name="TextBox 2"/>
          <p:cNvSpPr txBox="1"/>
          <p:nvPr/>
        </p:nvSpPr>
        <p:spPr>
          <a:xfrm>
            <a:off x="321306" y="164259"/>
            <a:ext cx="7716213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ko-KR" altLang="en-US" dirty="0"/>
              <a:t>찾아 오시는 길</a:t>
            </a:r>
            <a:r>
              <a:rPr lang="en-US" altLang="ko-KR" dirty="0"/>
              <a:t>(</a:t>
            </a:r>
            <a:r>
              <a:rPr lang="en-US" altLang="ko-KR" dirty="0" err="1"/>
              <a:t>gotokh.jsp</a:t>
            </a:r>
            <a:r>
              <a:rPr lang="en-US" altLang="ko-KR" dirty="0"/>
              <a:t>)</a:t>
            </a:r>
            <a:endParaRPr dirty="0"/>
          </a:p>
        </p:txBody>
      </p:sp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DBEC350F-521B-4D69-985B-1F4B195E5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" y="1412713"/>
            <a:ext cx="7687771" cy="508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33088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직사각형"/>
          <p:cNvSpPr/>
          <p:nvPr/>
        </p:nvSpPr>
        <p:spPr>
          <a:xfrm>
            <a:off x="5583090" y="4504324"/>
            <a:ext cx="6454766" cy="2124136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h2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align 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"center"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채팅 접속 하기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i="1" dirty="0">
                <a:solidFill>
                  <a:srgbClr val="3F7F7F"/>
                </a:solidFill>
                <a:latin typeface="Consolas" panose="020B0609020204030204" pitchFamily="49" charset="0"/>
              </a:rPr>
              <a:t>h2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br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align 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"center"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ko-KR" alt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ko-KR" altLang="en-US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대화명</a:t>
            </a:r>
            <a:r>
              <a:rPr lang="ko-KR" alt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"text"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chatId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br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align 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"center" 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class 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-primary"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chatWinOpen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();"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채팅 참여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sz="1050" b="1" dirty="0"/>
          </a:p>
        </p:txBody>
      </p:sp>
      <p:sp>
        <p:nvSpPr>
          <p:cNvPr id="1487" name="부제목 2"/>
          <p:cNvSpPr txBox="1"/>
          <p:nvPr/>
        </p:nvSpPr>
        <p:spPr>
          <a:xfrm>
            <a:off x="45718" y="937773"/>
            <a:ext cx="12100563" cy="538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b="0" dirty="0" err="1"/>
              <a:t>header.jsp</a:t>
            </a:r>
            <a:r>
              <a:rPr lang="en-US" b="0" dirty="0"/>
              <a:t> </a:t>
            </a:r>
            <a:r>
              <a:rPr lang="ko-KR" altLang="en-US" b="0" dirty="0"/>
              <a:t>채팅 접속 창으로 가는 주소를 담고 있는 이미지를 삽입 해서 어느 페이지 에서도 채팅 접속 창으로 들어 갈 수 있다</a:t>
            </a:r>
            <a:r>
              <a:rPr lang="en-US" altLang="ko-KR" b="0" dirty="0"/>
              <a:t>.</a:t>
            </a:r>
            <a:endParaRPr b="0" dirty="0"/>
          </a:p>
        </p:txBody>
      </p:sp>
      <p:sp>
        <p:nvSpPr>
          <p:cNvPr id="1491" name="직사각형"/>
          <p:cNvSpPr/>
          <p:nvPr/>
        </p:nvSpPr>
        <p:spPr>
          <a:xfrm>
            <a:off x="1074495" y="1298116"/>
            <a:ext cx="4400171" cy="815341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 algn="l"/>
            <a:r>
              <a:rPr lang="fr-FR" altLang="ko-KR" sz="1100" u="sng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fr-FR" altLang="ko-KR" sz="1100" u="sng" dirty="0">
                <a:solidFill>
                  <a:srgbClr val="3F7F7F"/>
                </a:solidFill>
                <a:latin typeface="Consolas" panose="020B0609020204030204" pitchFamily="49" charset="0"/>
              </a:rPr>
              <a:t>a</a:t>
            </a:r>
            <a:r>
              <a:rPr lang="fr-FR" altLang="ko-KR" sz="11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altLang="ko-KR" sz="1100" u="sng" dirty="0">
                <a:solidFill>
                  <a:srgbClr val="7F007F"/>
                </a:solidFill>
                <a:latin typeface="Consolas" panose="020B0609020204030204" pitchFamily="49" charset="0"/>
              </a:rPr>
              <a:t>href</a:t>
            </a:r>
            <a:r>
              <a:rPr lang="fr-FR" altLang="ko-KR" sz="1100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altLang="ko-KR" sz="11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"../page/MultiChatMain.jsp"</a:t>
            </a:r>
            <a:r>
              <a:rPr lang="fr-FR" altLang="ko-KR" sz="11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fr-FR" altLang="ko-KR" sz="1100" i="1" u="sng" dirty="0">
                <a:solidFill>
                  <a:srgbClr val="3F7F7F"/>
                </a:solidFill>
                <a:latin typeface="Consolas" panose="020B0609020204030204" pitchFamily="49" charset="0"/>
              </a:rPr>
              <a:t>img </a:t>
            </a:r>
            <a:r>
              <a:rPr lang="fr-FR" altLang="ko-KR" sz="1100" i="1" u="sng" dirty="0">
                <a:solidFill>
                  <a:srgbClr val="7F007F"/>
                </a:solidFill>
                <a:latin typeface="Consolas" panose="020B0609020204030204" pitchFamily="49" charset="0"/>
              </a:rPr>
              <a:t>src</a:t>
            </a:r>
            <a:r>
              <a:rPr lang="fr-FR" altLang="ko-KR" sz="110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altLang="ko-KR" sz="11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fr-FR" altLang="ko-KR" sz="110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../resources/images/chat.png</a:t>
            </a:r>
            <a:r>
              <a:rPr lang="fr-FR" altLang="ko-KR" sz="11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</a:p>
          <a:p>
            <a:pPr algn="l"/>
            <a:r>
              <a:rPr lang="en-US" altLang="ko-KR" sz="1100" dirty="0">
                <a:solidFill>
                  <a:srgbClr val="7F007F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채팅창</a:t>
            </a:r>
            <a:r>
              <a:rPr lang="ko-KR" altLang="en-US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100" i="1" dirty="0">
                <a:solidFill>
                  <a:srgbClr val="7F007F"/>
                </a:solidFill>
                <a:latin typeface="Consolas" panose="020B0609020204030204" pitchFamily="49" charset="0"/>
              </a:rPr>
              <a:t>width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"30" 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ko-KR" altLang="en-US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i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100" i="1" dirty="0">
                <a:solidFill>
                  <a:srgbClr val="3F5FBF"/>
                </a:solidFill>
                <a:latin typeface="Consolas" panose="020B0609020204030204" pitchFamily="49" charset="0"/>
              </a:rPr>
              <a:t>채팅 접속 창으로 가는 주소를 이미지에 삽입하여 </a:t>
            </a:r>
            <a:r>
              <a:rPr lang="ko-KR" altLang="en-US" sz="1100" i="1" dirty="0" err="1">
                <a:solidFill>
                  <a:srgbClr val="3F5FBF"/>
                </a:solidFill>
                <a:latin typeface="Consolas" panose="020B0609020204030204" pitchFamily="49" charset="0"/>
              </a:rPr>
              <a:t>채팅창</a:t>
            </a:r>
            <a:r>
              <a:rPr lang="ko-KR" altLang="en-US" sz="1100" i="1" dirty="0">
                <a:solidFill>
                  <a:srgbClr val="3F5FBF"/>
                </a:solidFill>
                <a:latin typeface="Consolas" panose="020B0609020204030204" pitchFamily="49" charset="0"/>
              </a:rPr>
              <a:t> 접속 </a:t>
            </a:r>
            <a:r>
              <a:rPr lang="en-US" altLang="ko-KR" sz="1100" i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  <a:endParaRPr sz="1100" dirty="0"/>
          </a:p>
        </p:txBody>
      </p:sp>
      <p:sp>
        <p:nvSpPr>
          <p:cNvPr id="1493" name="TextBox 30"/>
          <p:cNvSpPr txBox="1"/>
          <p:nvPr/>
        </p:nvSpPr>
        <p:spPr>
          <a:xfrm>
            <a:off x="3990551" y="1967263"/>
            <a:ext cx="1470029" cy="292388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dirty="0" err="1"/>
              <a:t>header.jsp</a:t>
            </a:r>
            <a:endParaRPr dirty="0"/>
          </a:p>
        </p:txBody>
      </p:sp>
      <p:pic>
        <p:nvPicPr>
          <p:cNvPr id="1495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496" name="TextBox 2"/>
          <p:cNvSpPr txBox="1"/>
          <p:nvPr/>
        </p:nvSpPr>
        <p:spPr>
          <a:xfrm>
            <a:off x="321306" y="164259"/>
            <a:ext cx="9000219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en-US" dirty="0"/>
              <a:t>12. </a:t>
            </a:r>
            <a:r>
              <a:rPr lang="ko-KR" altLang="en-US" dirty="0"/>
              <a:t>채팅 기능</a:t>
            </a:r>
            <a:r>
              <a:rPr lang="en-US" altLang="ko-KR" dirty="0"/>
              <a:t>(</a:t>
            </a:r>
            <a:r>
              <a:rPr lang="en-US" altLang="ko-KR" dirty="0" err="1"/>
              <a:t>MultiChatMain.jsp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dirty="0"/>
          </a:p>
        </p:txBody>
      </p:sp>
      <p:sp>
        <p:nvSpPr>
          <p:cNvPr id="1497" name="슬라이드 번호 개체 틀 9"/>
          <p:cNvSpPr txBox="1">
            <a:spLocks noGrp="1"/>
          </p:cNvSpPr>
          <p:nvPr>
            <p:ph type="sldNum" sz="quarter" idx="2"/>
          </p:nvPr>
        </p:nvSpPr>
        <p:spPr>
          <a:xfrm>
            <a:off x="117844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rPr/>
              <a:t>67</a:t>
            </a:fld>
            <a:endParaRPr/>
          </a:p>
        </p:txBody>
      </p:sp>
      <p:pic>
        <p:nvPicPr>
          <p:cNvPr id="3" name="그림 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2F812007-7F48-4722-8512-A41BB9306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98" y="1378703"/>
            <a:ext cx="685800" cy="685800"/>
          </a:xfrm>
          <a:prstGeom prst="rect">
            <a:avLst/>
          </a:prstGeom>
        </p:spPr>
      </p:pic>
      <p:sp>
        <p:nvSpPr>
          <p:cNvPr id="17" name="직사각형">
            <a:extLst>
              <a:ext uri="{FF2B5EF4-FFF2-40B4-BE49-F238E27FC236}">
                <a16:creationId xmlns:a16="http://schemas.microsoft.com/office/drawing/2014/main" id="{82F54678-5AA4-44E2-B2F0-65892239CC7F}"/>
              </a:ext>
            </a:extLst>
          </p:cNvPr>
          <p:cNvSpPr/>
          <p:nvPr/>
        </p:nvSpPr>
        <p:spPr>
          <a:xfrm>
            <a:off x="5583089" y="1298115"/>
            <a:ext cx="6563191" cy="2845867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chatWinOpen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id =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chatId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ko-KR" alt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id.value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아이디 공백이면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if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문 실행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alert(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100" dirty="0">
                <a:solidFill>
                  <a:srgbClr val="2A00FF"/>
                </a:solidFill>
                <a:latin typeface="Consolas" panose="020B0609020204030204" pitchFamily="49" charset="0"/>
              </a:rPr>
              <a:t>대화명을 입력 후 채팅창을 열어주세요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."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해당 구문 </a:t>
            </a:r>
            <a:r>
              <a:rPr lang="ko-KR" altLang="en-US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알림창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나타남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id.focus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//id 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입력 창에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focus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window.open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2A00FF"/>
                </a:solidFill>
                <a:latin typeface="Consolas" panose="020B0609020204030204" pitchFamily="49" charset="0"/>
              </a:rPr>
              <a:t>ChatWindow.jsp?chatId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id.value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"width=320, height=400"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chatId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값을 가진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ChatWindow.jsp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로 이동하며 새 창을 여는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window.open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()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메소드 실행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id.value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//id 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값 다시 공백으로 만듦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sz="700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92FE95A-2372-42FD-8E7B-5C3E6188D2E8}"/>
              </a:ext>
            </a:extLst>
          </p:cNvPr>
          <p:cNvCxnSpPr/>
          <p:nvPr/>
        </p:nvCxnSpPr>
        <p:spPr>
          <a:xfrm flipH="1" flipV="1">
            <a:off x="9902757" y="3605812"/>
            <a:ext cx="80504" cy="2314415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6922DF9-B8D2-4AE2-8EE4-A0887F8B4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98" y="3065658"/>
            <a:ext cx="4633362" cy="256665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부제목 2"/>
          <p:cNvSpPr txBox="1"/>
          <p:nvPr/>
        </p:nvSpPr>
        <p:spPr>
          <a:xfrm>
            <a:off x="45718" y="937773"/>
            <a:ext cx="12100563" cy="538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접속부터 메시지 전송</a:t>
            </a:r>
            <a:r>
              <a:rPr lang="en-US" altLang="ko-KR" dirty="0"/>
              <a:t>, </a:t>
            </a:r>
            <a:r>
              <a:rPr lang="ko-KR" altLang="en-US" dirty="0"/>
              <a:t>귓속말들 </a:t>
            </a:r>
            <a:r>
              <a:rPr lang="en-US" altLang="ko-KR" dirty="0"/>
              <a:t>script</a:t>
            </a:r>
            <a:r>
              <a:rPr lang="ko-KR" altLang="en-US" dirty="0"/>
              <a:t>로 메서드 구현</a:t>
            </a:r>
            <a:r>
              <a:rPr lang="en-US" altLang="ko-KR" b="0" dirty="0"/>
              <a:t>.</a:t>
            </a:r>
            <a:endParaRPr b="0" dirty="0"/>
          </a:p>
        </p:txBody>
      </p:sp>
      <p:pic>
        <p:nvPicPr>
          <p:cNvPr id="1495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496" name="TextBox 2"/>
          <p:cNvSpPr txBox="1"/>
          <p:nvPr/>
        </p:nvSpPr>
        <p:spPr>
          <a:xfrm>
            <a:off x="321306" y="164259"/>
            <a:ext cx="791979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ko-KR" altLang="en-US" dirty="0"/>
              <a:t>채팅 기능</a:t>
            </a:r>
            <a:r>
              <a:rPr lang="en-US" altLang="ko-KR" dirty="0"/>
              <a:t>(</a:t>
            </a:r>
            <a:r>
              <a:rPr lang="en-US" altLang="ko-KR" dirty="0" err="1"/>
              <a:t>ChatWindow.jsp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dirty="0"/>
          </a:p>
        </p:txBody>
      </p:sp>
      <p:sp>
        <p:nvSpPr>
          <p:cNvPr id="1497" name="슬라이드 번호 개체 틀 9"/>
          <p:cNvSpPr txBox="1">
            <a:spLocks noGrp="1"/>
          </p:cNvSpPr>
          <p:nvPr>
            <p:ph type="sldNum" sz="quarter" idx="2"/>
          </p:nvPr>
        </p:nvSpPr>
        <p:spPr>
          <a:xfrm>
            <a:off x="117844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rPr/>
              <a:t>68</a:t>
            </a:fld>
            <a:endParaRPr/>
          </a:p>
        </p:txBody>
      </p:sp>
      <p:sp>
        <p:nvSpPr>
          <p:cNvPr id="17" name="직사각형">
            <a:extLst>
              <a:ext uri="{FF2B5EF4-FFF2-40B4-BE49-F238E27FC236}">
                <a16:creationId xmlns:a16="http://schemas.microsoft.com/office/drawing/2014/main" id="{82F54678-5AA4-44E2-B2F0-65892239CC7F}"/>
              </a:ext>
            </a:extLst>
          </p:cNvPr>
          <p:cNvSpPr/>
          <p:nvPr/>
        </p:nvSpPr>
        <p:spPr>
          <a:xfrm>
            <a:off x="45718" y="1274069"/>
            <a:ext cx="6588546" cy="5583931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 algn="l"/>
            <a:r>
              <a:rPr lang="en-US" altLang="ko-KR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900" dirty="0">
                <a:solidFill>
                  <a:srgbClr val="3F7F7F"/>
                </a:solidFill>
                <a:latin typeface="Consolas" panose="020B0609020204030204" pitchFamily="49" charset="0"/>
              </a:rPr>
              <a:t>script </a:t>
            </a:r>
            <a:r>
              <a:rPr lang="en-US" altLang="ko-KR" sz="9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i="1" dirty="0">
                <a:solidFill>
                  <a:srgbClr val="2A00FF"/>
                </a:solidFill>
                <a:latin typeface="Consolas" panose="020B0609020204030204" pitchFamily="49" charset="0"/>
              </a:rPr>
              <a:t>"text/</a:t>
            </a:r>
            <a:r>
              <a:rPr lang="en-US" altLang="ko-KR" sz="9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javascript</a:t>
            </a:r>
            <a:r>
              <a:rPr lang="en-US" altLang="ko-KR" sz="9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webSocket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WebSocket("</a:t>
            </a:r>
            <a:r>
              <a:rPr lang="en-US" altLang="ko-KR" sz="900" b="1" dirty="0">
                <a:solidFill>
                  <a:srgbClr val="BF5F3F"/>
                </a:solidFill>
                <a:latin typeface="Consolas" panose="020B0609020204030204" pitchFamily="49" charset="0"/>
              </a:rPr>
              <a:t>&lt;%=</a:t>
            </a:r>
            <a:r>
              <a:rPr lang="en-US" altLang="ko-KR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application.getInitParameter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b="1" dirty="0">
                <a:solidFill>
                  <a:srgbClr val="2A00FF"/>
                </a:solidFill>
                <a:latin typeface="Consolas" panose="020B0609020204030204" pitchFamily="49" charset="0"/>
              </a:rPr>
              <a:t>"CHAT_ADDR"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900" b="1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ChatingServer</a:t>
            </a:r>
            <a:r>
              <a:rPr lang="en-US" altLang="ko-KR" sz="900" b="1" dirty="0">
                <a:solidFill>
                  <a:srgbClr val="2A00FF"/>
                </a:solidFill>
                <a:latin typeface="Consolas" panose="020B0609020204030204" pitchFamily="49" charset="0"/>
              </a:rPr>
              <a:t>");</a:t>
            </a:r>
          </a:p>
          <a:p>
            <a:pPr algn="l"/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chatWindow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chatMessage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chatId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ko-KR" alt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</a:p>
          <a:p>
            <a:pPr algn="l"/>
            <a:r>
              <a:rPr lang="ko-KR" alt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채팅 창이 열리면 </a:t>
            </a:r>
            <a:r>
              <a:rPr lang="ko-KR" altLang="en-US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대화창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메시지 </a:t>
            </a:r>
            <a:r>
              <a:rPr lang="ko-KR" altLang="en-US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입력창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대화명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표시란으로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 사용할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DOM 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객체 저장</a:t>
            </a:r>
          </a:p>
          <a:p>
            <a:pPr algn="l"/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window.onload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algn="l"/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ko-K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chatWindow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 err="1">
                <a:solidFill>
                  <a:srgbClr val="2A00FF"/>
                </a:solidFill>
                <a:latin typeface="Consolas" panose="020B0609020204030204" pitchFamily="49" charset="0"/>
              </a:rPr>
              <a:t>chatWindow</a:t>
            </a:r>
            <a:r>
              <a:rPr lang="en-US" altLang="ko-KR" sz="9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ko-K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chatMessage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 err="1">
                <a:solidFill>
                  <a:srgbClr val="2A00FF"/>
                </a:solidFill>
                <a:latin typeface="Consolas" panose="020B0609020204030204" pitchFamily="49" charset="0"/>
              </a:rPr>
              <a:t>chatMessage</a:t>
            </a:r>
            <a:r>
              <a:rPr lang="en-US" altLang="ko-KR" sz="9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ko-K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chatId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 err="1">
                <a:solidFill>
                  <a:srgbClr val="2A00FF"/>
                </a:solidFill>
                <a:latin typeface="Consolas" panose="020B0609020204030204" pitchFamily="49" charset="0"/>
              </a:rPr>
              <a:t>chatId</a:t>
            </a:r>
            <a:r>
              <a:rPr lang="en-US" altLang="ko-KR" sz="9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).value;</a:t>
            </a:r>
          </a:p>
          <a:p>
            <a:pPr algn="l"/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chatId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('</a:t>
            </a:r>
            <a:r>
              <a:rPr lang="en-US" altLang="ko-KR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chatId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').value;</a:t>
            </a:r>
          </a:p>
          <a:p>
            <a:pPr algn="l"/>
            <a:r>
              <a:rPr lang="ko-KR" alt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ko-KR" alt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</a:p>
          <a:p>
            <a:pPr algn="l"/>
            <a:r>
              <a:rPr lang="ko-KR" alt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메시지 전송</a:t>
            </a:r>
          </a:p>
          <a:p>
            <a:pPr algn="l"/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sendMessage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algn="l"/>
            <a:r>
              <a:rPr lang="ko-KR" alt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대화창에 표시</a:t>
            </a:r>
          </a:p>
          <a:p>
            <a:pPr algn="l"/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ko-K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chatWindow.innerHTML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altLang="ko-KR" sz="900" dirty="0">
                <a:solidFill>
                  <a:srgbClr val="2A00FF"/>
                </a:solidFill>
                <a:latin typeface="Consolas" panose="020B0609020204030204" pitchFamily="49" charset="0"/>
              </a:rPr>
              <a:t>"&lt;div class='</a:t>
            </a:r>
            <a:r>
              <a:rPr lang="en-US" altLang="ko-KR" sz="900" dirty="0" err="1">
                <a:solidFill>
                  <a:srgbClr val="2A00FF"/>
                </a:solidFill>
                <a:latin typeface="Consolas" panose="020B0609020204030204" pitchFamily="49" charset="0"/>
              </a:rPr>
              <a:t>myMsg</a:t>
            </a:r>
            <a:r>
              <a:rPr lang="en-US" altLang="ko-KR" sz="900" dirty="0">
                <a:solidFill>
                  <a:srgbClr val="2A00FF"/>
                </a:solidFill>
                <a:latin typeface="Consolas" panose="020B0609020204030204" pitchFamily="49" charset="0"/>
              </a:rPr>
              <a:t>'&gt;"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chatMessage.value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900" dirty="0">
                <a:solidFill>
                  <a:srgbClr val="2A00FF"/>
                </a:solidFill>
                <a:latin typeface="Consolas" panose="020B0609020204030204" pitchFamily="49" charset="0"/>
              </a:rPr>
              <a:t>"&lt;/div&gt;"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ko-K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webSocket.send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chatId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900" dirty="0">
                <a:solidFill>
                  <a:srgbClr val="2A00FF"/>
                </a:solidFill>
                <a:latin typeface="Consolas" panose="020B0609020204030204" pitchFamily="49" charset="0"/>
              </a:rPr>
              <a:t>'|'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chatMessage.value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);  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서버로 전송</a:t>
            </a:r>
          </a:p>
          <a:p>
            <a:pPr algn="l"/>
            <a:r>
              <a:rPr lang="ko-KR" alt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ko-K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chatMessage.value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900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;  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메시지 </a:t>
            </a:r>
            <a:r>
              <a:rPr lang="ko-KR" altLang="en-US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입력창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 내용 지우기</a:t>
            </a:r>
          </a:p>
          <a:p>
            <a:pPr algn="l"/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ko-K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chatWindow.scrollTop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chatWindow.scrollHeight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;  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대화창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 스크롤</a:t>
            </a:r>
          </a:p>
          <a:p>
            <a:pPr algn="l"/>
            <a:r>
              <a:rPr lang="ko-KR" alt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ko-KR" alt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</a:p>
          <a:p>
            <a:pPr algn="l"/>
            <a:r>
              <a:rPr lang="ko-KR" alt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메시지를 받았을 때 실행</a:t>
            </a:r>
          </a:p>
          <a:p>
            <a:pPr algn="l"/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webSocket.onmessage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(event) {</a:t>
            </a:r>
          </a:p>
          <a:p>
            <a:pPr algn="l"/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ko-KR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message = </a:t>
            </a:r>
            <a:r>
              <a:rPr lang="en-US" altLang="ko-KR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event.data.split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b="1" dirty="0">
                <a:solidFill>
                  <a:srgbClr val="2A00FF"/>
                </a:solidFill>
                <a:latin typeface="Consolas" panose="020B0609020204030204" pitchFamily="49" charset="0"/>
              </a:rPr>
              <a:t>"|"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);   </a:t>
            </a:r>
            <a:r>
              <a:rPr lang="en-US" altLang="ko-KR" sz="9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900" b="1" dirty="0">
                <a:solidFill>
                  <a:srgbClr val="3F7F5F"/>
                </a:solidFill>
                <a:latin typeface="Consolas" panose="020B0609020204030204" pitchFamily="49" charset="0"/>
              </a:rPr>
              <a:t>대화명과 메시지 분리</a:t>
            </a:r>
          </a:p>
          <a:p>
            <a:pPr algn="l"/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ko-KR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sender = message[0];   </a:t>
            </a:r>
            <a:r>
              <a:rPr lang="en-US" altLang="ko-KR" sz="9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900" b="1" dirty="0">
                <a:solidFill>
                  <a:srgbClr val="3F7F5F"/>
                </a:solidFill>
                <a:latin typeface="Consolas" panose="020B0609020204030204" pitchFamily="49" charset="0"/>
              </a:rPr>
              <a:t>보낸 사람의 </a:t>
            </a:r>
            <a:r>
              <a:rPr lang="ko-KR" altLang="en-US" sz="9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대화명</a:t>
            </a:r>
            <a:endParaRPr lang="ko-KR" altLang="en-US" sz="900" b="1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ko-KR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content = message[1];   </a:t>
            </a:r>
            <a:r>
              <a:rPr lang="en-US" altLang="ko-KR" sz="9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900" b="1" dirty="0">
                <a:solidFill>
                  <a:srgbClr val="3F7F5F"/>
                </a:solidFill>
                <a:latin typeface="Consolas" panose="020B0609020204030204" pitchFamily="49" charset="0"/>
              </a:rPr>
              <a:t>메시지 내용</a:t>
            </a:r>
          </a:p>
          <a:p>
            <a:pPr algn="l"/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ko-KR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(content != </a:t>
            </a:r>
            <a:r>
              <a:rPr lang="en-US" altLang="ko-KR" sz="900" b="1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content.match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b="1" dirty="0">
                <a:solidFill>
                  <a:srgbClr val="2A00FF"/>
                </a:solidFill>
                <a:latin typeface="Consolas" panose="020B0609020204030204" pitchFamily="49" charset="0"/>
              </a:rPr>
              <a:t>"/"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)) {   </a:t>
            </a:r>
            <a:r>
              <a:rPr lang="en-US" altLang="ko-KR" sz="9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900" b="1" dirty="0">
                <a:solidFill>
                  <a:srgbClr val="3F7F5F"/>
                </a:solidFill>
                <a:latin typeface="Consolas" panose="020B0609020204030204" pitchFamily="49" charset="0"/>
              </a:rPr>
              <a:t>귓속말</a:t>
            </a:r>
          </a:p>
          <a:p>
            <a:pPr algn="l"/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n-US" altLang="ko-KR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content.match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900" b="1" dirty="0">
                <a:solidFill>
                  <a:srgbClr val="2A00FF"/>
                </a:solidFill>
                <a:latin typeface="Consolas" panose="020B0609020204030204" pitchFamily="49" charset="0"/>
              </a:rPr>
              <a:t>"/"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chatId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))) {   </a:t>
            </a:r>
            <a:r>
              <a:rPr lang="en-US" altLang="ko-KR" sz="9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900" b="1" dirty="0">
                <a:solidFill>
                  <a:srgbClr val="3F7F5F"/>
                </a:solidFill>
                <a:latin typeface="Consolas" panose="020B0609020204030204" pitchFamily="49" charset="0"/>
              </a:rPr>
              <a:t>나에게 보낸 메시지만 출력</a:t>
            </a:r>
          </a:p>
          <a:p>
            <a:pPr algn="l"/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US" altLang="ko-KR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temp = </a:t>
            </a:r>
            <a:r>
              <a:rPr lang="en-US" altLang="ko-KR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content.replace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900" b="1" dirty="0">
                <a:solidFill>
                  <a:srgbClr val="2A00FF"/>
                </a:solidFill>
                <a:latin typeface="Consolas" panose="020B0609020204030204" pitchFamily="49" charset="0"/>
              </a:rPr>
              <a:t>"/"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chatId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900" b="1" dirty="0">
                <a:solidFill>
                  <a:srgbClr val="2A00FF"/>
                </a:solidFill>
                <a:latin typeface="Consolas" panose="020B0609020204030204" pitchFamily="49" charset="0"/>
              </a:rPr>
              <a:t>"[</a:t>
            </a:r>
            <a:r>
              <a:rPr lang="ko-KR" altLang="en-US" sz="900" b="1" dirty="0">
                <a:solidFill>
                  <a:srgbClr val="2A00FF"/>
                </a:solidFill>
                <a:latin typeface="Consolas" panose="020B0609020204030204" pitchFamily="49" charset="0"/>
              </a:rPr>
              <a:t>귓속말</a:t>
            </a:r>
            <a:r>
              <a:rPr lang="en-US" altLang="ko-KR" sz="900" b="1" dirty="0">
                <a:solidFill>
                  <a:srgbClr val="2A00FF"/>
                </a:solidFill>
                <a:latin typeface="Consolas" panose="020B0609020204030204" pitchFamily="49" charset="0"/>
              </a:rPr>
              <a:t>] : "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US" altLang="ko-K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chatWindow.innerHTML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altLang="ko-KR" sz="900" dirty="0">
                <a:solidFill>
                  <a:srgbClr val="2A00FF"/>
                </a:solidFill>
                <a:latin typeface="Consolas" panose="020B0609020204030204" pitchFamily="49" charset="0"/>
              </a:rPr>
              <a:t>"&lt;div&gt;"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+ sender + </a:t>
            </a:r>
            <a:r>
              <a:rPr lang="en-US" altLang="ko-KR" sz="900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+ temp + </a:t>
            </a:r>
            <a:r>
              <a:rPr lang="en-US" altLang="ko-KR" sz="900" dirty="0">
                <a:solidFill>
                  <a:srgbClr val="2A00FF"/>
                </a:solidFill>
                <a:latin typeface="Consolas" panose="020B0609020204030204" pitchFamily="49" charset="0"/>
              </a:rPr>
              <a:t>"&lt;/div&gt;"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ko-KR" alt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ko-KR" alt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{   </a:t>
            </a:r>
            <a:r>
              <a:rPr lang="en-US" altLang="ko-KR" sz="9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900" b="1" dirty="0">
                <a:solidFill>
                  <a:srgbClr val="3F7F5F"/>
                </a:solidFill>
                <a:latin typeface="Consolas" panose="020B0609020204030204" pitchFamily="49" charset="0"/>
              </a:rPr>
              <a:t>일반 대화</a:t>
            </a:r>
          </a:p>
          <a:p>
            <a:pPr algn="l"/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n-US" altLang="ko-K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chatWindow.innerHTML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altLang="ko-KR" sz="900" dirty="0">
                <a:solidFill>
                  <a:srgbClr val="2A00FF"/>
                </a:solidFill>
                <a:latin typeface="Consolas" panose="020B0609020204030204" pitchFamily="49" charset="0"/>
              </a:rPr>
              <a:t>"&lt;div&gt;"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+ sender + </a:t>
            </a:r>
            <a:r>
              <a:rPr lang="en-US" altLang="ko-KR" sz="900" dirty="0">
                <a:solidFill>
                  <a:srgbClr val="2A00FF"/>
                </a:solidFill>
                <a:latin typeface="Consolas" panose="020B0609020204030204" pitchFamily="49" charset="0"/>
              </a:rPr>
              <a:t>" : "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+ content + </a:t>
            </a:r>
            <a:r>
              <a:rPr lang="en-US" altLang="ko-KR" sz="900" dirty="0">
                <a:solidFill>
                  <a:srgbClr val="2A00FF"/>
                </a:solidFill>
                <a:latin typeface="Consolas" panose="020B0609020204030204" pitchFamily="49" charset="0"/>
              </a:rPr>
              <a:t>"&lt;/div&gt;"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ko-KR" alt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ko-KR" alt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ko-K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chatWindow.scrollTop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chatWindow.scrollHeight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;  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대화창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 스크롤</a:t>
            </a:r>
          </a:p>
          <a:p>
            <a:pPr algn="l"/>
            <a:r>
              <a:rPr lang="ko-KR" alt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9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sz="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C36403-E2DA-4683-9F24-C93156350FCE}"/>
              </a:ext>
            </a:extLst>
          </p:cNvPr>
          <p:cNvSpPr txBox="1"/>
          <p:nvPr/>
        </p:nvSpPr>
        <p:spPr>
          <a:xfrm>
            <a:off x="6858000" y="1274069"/>
            <a:ext cx="4926432" cy="938716"/>
          </a:xfrm>
          <a:prstGeom prst="rect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context-param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param-name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CHAT_ADDR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param-name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u="sng" dirty="0">
                <a:solidFill>
                  <a:srgbClr val="000000"/>
                </a:solidFill>
                <a:latin typeface="Consolas" panose="020B0609020204030204" pitchFamily="49" charset="0"/>
              </a:rPr>
              <a:t>param-value</a:t>
            </a:r>
            <a:r>
              <a:rPr lang="en-US" altLang="ko-KR" sz="1100" u="sng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u="sng" dirty="0">
                <a:solidFill>
                  <a:srgbClr val="000000"/>
                </a:solidFill>
                <a:latin typeface="Consolas" panose="020B0609020204030204" pitchFamily="49" charset="0"/>
              </a:rPr>
              <a:t>ws://localhost:8081/KH_1st_team_project</a:t>
            </a:r>
            <a:r>
              <a:rPr lang="en-US" altLang="ko-KR" sz="1100" u="sng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u="sng" dirty="0">
                <a:solidFill>
                  <a:srgbClr val="3F7F7F"/>
                </a:solidFill>
                <a:latin typeface="Consolas" panose="020B0609020204030204" pitchFamily="49" charset="0"/>
              </a:rPr>
              <a:t>param-value</a:t>
            </a:r>
            <a:r>
              <a:rPr lang="en-US" altLang="ko-KR" sz="1100" u="sng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context-param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kumimoji="0" lang="ko-KR" altLang="en-US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TextBox 31">
            <a:extLst>
              <a:ext uri="{FF2B5EF4-FFF2-40B4-BE49-F238E27FC236}">
                <a16:creationId xmlns:a16="http://schemas.microsoft.com/office/drawing/2014/main" id="{9AFDE495-20DB-47D2-A264-0F256E4727C8}"/>
              </a:ext>
            </a:extLst>
          </p:cNvPr>
          <p:cNvSpPr txBox="1"/>
          <p:nvPr/>
        </p:nvSpPr>
        <p:spPr>
          <a:xfrm>
            <a:off x="9492933" y="2066591"/>
            <a:ext cx="2291499" cy="292388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dirty="0"/>
              <a:t>Web.xml</a:t>
            </a:r>
            <a:endParaRPr dirty="0"/>
          </a:p>
        </p:txBody>
      </p:sp>
      <p:sp>
        <p:nvSpPr>
          <p:cNvPr id="15" name="직사각형">
            <a:extLst>
              <a:ext uri="{FF2B5EF4-FFF2-40B4-BE49-F238E27FC236}">
                <a16:creationId xmlns:a16="http://schemas.microsoft.com/office/drawing/2014/main" id="{666D8CAD-9361-4D16-BCDA-B1C260549B72}"/>
              </a:ext>
            </a:extLst>
          </p:cNvPr>
          <p:cNvSpPr/>
          <p:nvPr/>
        </p:nvSpPr>
        <p:spPr>
          <a:xfrm>
            <a:off x="6673297" y="2638977"/>
            <a:ext cx="5518703" cy="2283824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000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h2 </a:t>
            </a:r>
            <a:r>
              <a:rPr lang="en-US" altLang="ko-KR" sz="1000" dirty="0">
                <a:solidFill>
                  <a:srgbClr val="7F007F"/>
                </a:solidFill>
                <a:latin typeface="Consolas" panose="020B0609020204030204" pitchFamily="49" charset="0"/>
              </a:rPr>
              <a:t>align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"center"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채팅 접속 하기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i="1" dirty="0">
                <a:solidFill>
                  <a:srgbClr val="3F7F7F"/>
                </a:solidFill>
                <a:latin typeface="Consolas" panose="020B0609020204030204" pitchFamily="49" charset="0"/>
              </a:rPr>
              <a:t>h2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 err="1">
                <a:solidFill>
                  <a:srgbClr val="3F7F7F"/>
                </a:solidFill>
                <a:latin typeface="Consolas" panose="020B0609020204030204" pitchFamily="49" charset="0"/>
              </a:rPr>
              <a:t>br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000" dirty="0">
                <a:solidFill>
                  <a:srgbClr val="7F007F"/>
                </a:solidFill>
                <a:latin typeface="Consolas" panose="020B0609020204030204" pitchFamily="49" charset="0"/>
              </a:rPr>
              <a:t>align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"center" </a:t>
            </a:r>
            <a:r>
              <a:rPr lang="en-US" altLang="ko-KR" sz="1000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ko-KR" alt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대화명</a:t>
            </a:r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"text" </a:t>
            </a:r>
            <a:r>
              <a:rPr lang="en-US" altLang="ko-KR" sz="1000" i="1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chatId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 err="1">
                <a:solidFill>
                  <a:srgbClr val="3F7F7F"/>
                </a:solidFill>
                <a:latin typeface="Consolas" panose="020B0609020204030204" pitchFamily="49" charset="0"/>
              </a:rPr>
              <a:t>br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000" dirty="0">
                <a:solidFill>
                  <a:srgbClr val="7F007F"/>
                </a:solidFill>
                <a:latin typeface="Consolas" panose="020B0609020204030204" pitchFamily="49" charset="0"/>
              </a:rPr>
              <a:t>align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"center"  </a:t>
            </a:r>
            <a:r>
              <a:rPr lang="en-US" altLang="ko-KR" sz="1000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000" dirty="0">
                <a:solidFill>
                  <a:srgbClr val="7F007F"/>
                </a:solidFill>
                <a:latin typeface="Consolas" panose="020B0609020204030204" pitchFamily="49" charset="0"/>
              </a:rPr>
              <a:t>class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-primary" </a:t>
            </a:r>
            <a:r>
              <a:rPr lang="en-US" altLang="ko-KR" sz="1000" i="1" dirty="0">
                <a:solidFill>
                  <a:srgbClr val="7F007F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chatWinOpen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();"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채팅 참여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sz="100" dirty="0"/>
          </a:p>
        </p:txBody>
      </p:sp>
    </p:spTree>
    <p:extLst>
      <p:ext uri="{BB962C8B-B14F-4D97-AF65-F5344CB8AC3E}">
        <p14:creationId xmlns:p14="http://schemas.microsoft.com/office/powerpoint/2010/main" val="295079891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부제목 2"/>
          <p:cNvSpPr txBox="1"/>
          <p:nvPr/>
        </p:nvSpPr>
        <p:spPr>
          <a:xfrm>
            <a:off x="45718" y="937773"/>
            <a:ext cx="12100563" cy="538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채팅창에서 채팅 기능과 귓속말 기능 구현 화면</a:t>
            </a:r>
            <a:endParaRPr b="0" dirty="0"/>
          </a:p>
        </p:txBody>
      </p:sp>
      <p:pic>
        <p:nvPicPr>
          <p:cNvPr id="1495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496" name="TextBox 2"/>
          <p:cNvSpPr txBox="1"/>
          <p:nvPr/>
        </p:nvSpPr>
        <p:spPr>
          <a:xfrm>
            <a:off x="321306" y="164259"/>
            <a:ext cx="791979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ko-KR" altLang="en-US" dirty="0"/>
              <a:t>채팅 기능</a:t>
            </a:r>
            <a:r>
              <a:rPr lang="en-US" altLang="ko-KR" dirty="0"/>
              <a:t>(</a:t>
            </a:r>
            <a:r>
              <a:rPr lang="en-US" altLang="ko-KR" dirty="0" err="1"/>
              <a:t>ChatWindow.jsp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dirty="0"/>
          </a:p>
        </p:txBody>
      </p:sp>
      <p:sp>
        <p:nvSpPr>
          <p:cNvPr id="1497" name="슬라이드 번호 개체 틀 9"/>
          <p:cNvSpPr txBox="1">
            <a:spLocks noGrp="1"/>
          </p:cNvSpPr>
          <p:nvPr>
            <p:ph type="sldNum" sz="quarter" idx="2"/>
          </p:nvPr>
        </p:nvSpPr>
        <p:spPr>
          <a:xfrm>
            <a:off x="117844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rPr/>
              <a:t>69</a:t>
            </a:fld>
            <a:endParaRPr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02B296-FDCC-423B-9EBF-29747933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17" y="1492623"/>
            <a:ext cx="9507532" cy="44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9396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image28.png" descr="image28.png"/>
          <p:cNvPicPr>
            <a:picLocks noChangeAspect="1"/>
          </p:cNvPicPr>
          <p:nvPr/>
        </p:nvPicPr>
        <p:blipFill rotWithShape="1">
          <a:blip r:embed="rId2"/>
          <a:srcRect t="16830" b="78100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145" name="TextBox 2"/>
          <p:cNvSpPr txBox="1"/>
          <p:nvPr/>
        </p:nvSpPr>
        <p:spPr>
          <a:xfrm>
            <a:off x="321306" y="164259"/>
            <a:ext cx="7773038" cy="64346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</a:t>
            </a:r>
            <a:r>
              <a:rPr lang="en-US" altLang="ko-KR"/>
              <a:t>3</a:t>
            </a:r>
            <a:r>
              <a:rPr lang="ko-KR" altLang="en-US"/>
              <a:t>. 메인 페이지</a:t>
            </a:r>
            <a:r>
              <a:rPr lang="en-US" altLang="ko-KR"/>
              <a:t>(index4.jsp)</a:t>
            </a:r>
          </a:p>
        </p:txBody>
      </p:sp>
      <p:sp>
        <p:nvSpPr>
          <p:cNvPr id="1146" name="1. 각 개체들이 사용할 이미지 저장 공간과 개체가 생성되면 저장될 배열을 생성"/>
          <p:cNvSpPr txBox="1"/>
          <p:nvPr/>
        </p:nvSpPr>
        <p:spPr>
          <a:xfrm>
            <a:off x="116720" y="949499"/>
            <a:ext cx="4491474" cy="27732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b="0"/>
              <a:t> </a:t>
            </a:r>
            <a:r>
              <a:rPr lang="en-US" altLang="ko-KR" b="0"/>
              <a:t>3.</a:t>
            </a:r>
            <a:r>
              <a:rPr lang="ko-KR" altLang="en-US" b="0"/>
              <a:t> 해당 페이지의 상단 하단 부분의 </a:t>
            </a:r>
            <a:r>
              <a:rPr lang="en-US" altLang="ko-KR" b="0"/>
              <a:t>header, footer</a:t>
            </a:r>
            <a:r>
              <a:rPr lang="ko-KR" altLang="en-US" b="0"/>
              <a:t>의  부분</a:t>
            </a:r>
          </a:p>
        </p:txBody>
      </p:sp>
      <p:sp>
        <p:nvSpPr>
          <p:cNvPr id="1147" name="슬라이드 번호 개체 틀 8"/>
          <p:cNvSpPr txBox="1">
            <a:spLocks noGrp="1"/>
          </p:cNvSpPr>
          <p:nvPr>
            <p:ph type="sldNum" sz="quarter" idx="2"/>
          </p:nvPr>
        </p:nvSpPr>
        <p:spPr>
          <a:xfrm>
            <a:off x="11784332" y="6355080"/>
            <a:ext cx="200409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  <p:pic>
        <p:nvPicPr>
          <p:cNvPr id="1150" name="그림 114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4540250"/>
            <a:ext cx="4335233" cy="828675"/>
          </a:xfrm>
          <a:prstGeom prst="rect">
            <a:avLst/>
          </a:prstGeom>
        </p:spPr>
      </p:pic>
      <p:pic>
        <p:nvPicPr>
          <p:cNvPr id="1154" name="그림 115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1864632"/>
            <a:ext cx="4254503" cy="1768475"/>
          </a:xfrm>
          <a:prstGeom prst="rect">
            <a:avLst/>
          </a:prstGeom>
        </p:spPr>
      </p:pic>
      <p:sp>
        <p:nvSpPr>
          <p:cNvPr id="1157" name="직사각형"/>
          <p:cNvSpPr/>
          <p:nvPr/>
        </p:nvSpPr>
        <p:spPr>
          <a:xfrm>
            <a:off x="4881053" y="981679"/>
            <a:ext cx="3716894" cy="5876320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[ header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부분과 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jumbotron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부분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]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&lt;div id="body-content"&gt;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include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를 통해 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header.jsp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를 불러와 상단에 배치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&lt;jsp:include page="../page/header.jsp" /&gt;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&lt;!-- 상단 header부분 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&lt;%!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String greeting = "KH MALL에 오신 것을 환영합니다";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String tagline = "Welcome to KH MALL!";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%&gt;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&lt;!--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점보트론 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div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&lt;div class="jumbotron"&gt;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align=”center”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를 통해 글을 중앙에 배치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&lt;div class="container" align="center"&gt;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&lt;h3&gt;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&lt;%=greeting%&gt;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&lt;/h3&gt;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&lt;div class="container"&gt;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&lt;div class="text-center"&gt;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&lt;h3&gt;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&lt;!-- 문자 중앙 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&lt;%=tagline%&gt;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&lt;/h3&gt;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&lt;%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//페이지갱신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/* response.setIntHeader("Refresh", 5); */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//날짜 객체를 생성해 현재 시간 날짜 표시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Date day = new java.util.Date();//날짜 객체 생성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String am_pm;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int hour = day.getHours();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int minute = day.getMinutes();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int second = day.getSeconds();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//if문을 활용해 AM/FM 구분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if(hour / 12 == 0 ){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am_pm = "AM";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} else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am_pm = "PM";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hour = hour - 12;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} //날짜 출력부분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//이 부분에 시간 표시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String CT = hour + ":" + minute + ":" + second + " "+ am_pm;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out.println("현재 시각: " + CT + "\n");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%&gt;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&lt;/div&gt;&lt;hr&gt;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&lt;/div&gt;</a:t>
            </a:r>
          </a:p>
        </p:txBody>
      </p:sp>
      <p:sp>
        <p:nvSpPr>
          <p:cNvPr id="1158" name="직사각형"/>
          <p:cNvSpPr/>
          <p:nvPr/>
        </p:nvSpPr>
        <p:spPr>
          <a:xfrm>
            <a:off x="8707380" y="2795964"/>
            <a:ext cx="3331358" cy="1442660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" name="TextBox 1158"/>
          <p:cNvSpPr txBox="1"/>
          <p:nvPr/>
        </p:nvSpPr>
        <p:spPr>
          <a:xfrm>
            <a:off x="8738280" y="2984770"/>
            <a:ext cx="3333297" cy="947149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[footer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부분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]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body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태그와 소량의 공간을 주기위해 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span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태그로 높이를 설정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&lt;span style="line-height:2250%"&gt;&lt;br /&gt;&lt;/span&gt;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include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를 통해 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footer.jsp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를 하단에 배치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&lt;jsp:include page="./footer.jsp" /&gt;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1" name="TextBox 1160"/>
          <p:cNvSpPr txBox="1"/>
          <p:nvPr/>
        </p:nvSpPr>
        <p:spPr>
          <a:xfrm>
            <a:off x="0" y="3695472"/>
            <a:ext cx="2120447" cy="360272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header</a:t>
            </a:r>
            <a:r>
              <a:rPr kumimoji="0" lang="ko-KR" altLang="en-US" sz="1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와 </a:t>
            </a:r>
            <a:r>
              <a:rPr kumimoji="0" lang="en-US" altLang="ko-KR" sz="1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jumbotron</a:t>
            </a:r>
          </a:p>
        </p:txBody>
      </p:sp>
      <p:sp>
        <p:nvSpPr>
          <p:cNvPr id="1162" name="TextBox 1161"/>
          <p:cNvSpPr txBox="1"/>
          <p:nvPr/>
        </p:nvSpPr>
        <p:spPr>
          <a:xfrm>
            <a:off x="0" y="5469390"/>
            <a:ext cx="2120447" cy="367529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footer</a:t>
            </a:r>
          </a:p>
        </p:txBody>
      </p:sp>
      <p:sp>
        <p:nvSpPr>
          <p:cNvPr id="1163" name="TextBox 25"/>
          <p:cNvSpPr txBox="1"/>
          <p:nvPr/>
        </p:nvSpPr>
        <p:spPr>
          <a:xfrm>
            <a:off x="8033564" y="2477043"/>
            <a:ext cx="1324357" cy="491490"/>
          </a:xfrm>
          <a:prstGeom prst="rect">
            <a:avLst/>
          </a:prstGeom>
          <a:solidFill>
            <a:schemeClr val="accent1">
              <a:satOff val="-19090"/>
              <a:lumOff val="-11920"/>
            </a:schemeClr>
          </a:solidFill>
          <a:ln w="12700">
            <a:miter/>
          </a:ln>
        </p:spPr>
        <p:txBody>
          <a:bodyPr wrap="square" lIns="45719" rIns="45719" anchor="ctr">
            <a:spAutoFit/>
          </a:bodyPr>
          <a:lstStyle/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/>
              <a:t>실행 시 아래와 같이 출력</a:t>
            </a:r>
          </a:p>
        </p:txBody>
      </p:sp>
    </p:spTree>
    <p:extLst>
      <p:ext uri="{BB962C8B-B14F-4D97-AF65-F5344CB8AC3E}">
        <p14:creationId xmlns:p14="http://schemas.microsoft.com/office/powerpoint/2010/main" val="453274202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부제목 2"/>
          <p:cNvSpPr txBox="1"/>
          <p:nvPr/>
        </p:nvSpPr>
        <p:spPr>
          <a:xfrm>
            <a:off x="45720" y="929036"/>
            <a:ext cx="12100560" cy="605867"/>
          </a:xfrm>
          <a:prstGeom prst="rect">
            <a:avLst/>
          </a:prstGeom>
          <a:ln w="12700">
            <a:miter/>
          </a:ln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b="0"/>
              <a:t>9.</a:t>
            </a:r>
            <a:r>
              <a:rPr lang="ko-KR" altLang="en-US" b="0"/>
              <a:t>아이디 찾기</a:t>
            </a:r>
          </a:p>
        </p:txBody>
      </p:sp>
      <p:sp>
        <p:nvSpPr>
          <p:cNvPr id="1242" name="직사각형"/>
          <p:cNvSpPr/>
          <p:nvPr/>
        </p:nvSpPr>
        <p:spPr>
          <a:xfrm>
            <a:off x="345299" y="1747196"/>
            <a:ext cx="4430679" cy="3995018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pic>
        <p:nvPicPr>
          <p:cNvPr id="1256" name="image28.png" descr="image28.png"/>
          <p:cNvPicPr>
            <a:picLocks noChangeAspect="1"/>
          </p:cNvPicPr>
          <p:nvPr/>
        </p:nvPicPr>
        <p:blipFill rotWithShape="1">
          <a:blip r:embed="rId2"/>
          <a:srcRect t="16830" b="78100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257" name="TextBox 2"/>
          <p:cNvSpPr txBox="1"/>
          <p:nvPr/>
        </p:nvSpPr>
        <p:spPr>
          <a:xfrm>
            <a:off x="321306" y="164259"/>
            <a:ext cx="8839838" cy="64346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</a:t>
            </a:r>
            <a:r>
              <a:rPr lang="en-US" altLang="ko-KR"/>
              <a:t>13</a:t>
            </a:r>
            <a:r>
              <a:rPr lang="ko-KR" altLang="en-US"/>
              <a:t>. 아이디 찾기 </a:t>
            </a:r>
            <a:r>
              <a:rPr lang="en-US" altLang="ko-KR"/>
              <a:t>/</a:t>
            </a:r>
            <a:r>
              <a:rPr lang="ko-KR" altLang="en-US"/>
              <a:t> 비밀번호 찾기</a:t>
            </a:r>
          </a:p>
        </p:txBody>
      </p:sp>
      <p:sp>
        <p:nvSpPr>
          <p:cNvPr id="1261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79556" y="6355080"/>
            <a:ext cx="305185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70</a:t>
            </a:fld>
            <a:endParaRPr lang="en-US" altLang="en-US"/>
          </a:p>
        </p:txBody>
      </p:sp>
      <p:sp>
        <p:nvSpPr>
          <p:cNvPr id="1270" name="TextBox 1269"/>
          <p:cNvSpPr txBox="1"/>
          <p:nvPr/>
        </p:nvSpPr>
        <p:spPr>
          <a:xfrm>
            <a:off x="356961" y="1807070"/>
            <a:ext cx="4413704" cy="3134499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[idFind,jsp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의 스크립트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]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&lt;script&gt;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function id_search() {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	var frm = document.idfindscreen;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// 만일 아이디 값이 없는 경우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	if (frm.name.value.length &lt; 1)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  alert("이름을 입력해주세요");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  return;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 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// 만일 전화번호가 13자리가 아닌 경우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 if (frm.pnum.value.length != 13)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  alert("핸드폰번호를 정확하게 입력해주세요");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  return;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 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0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frm.method = "post";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     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전달 방식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: post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frm.action = "idFindProc.jsp"; //넘어간화면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frm.submit();  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       // 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전달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&lt;/script&gt;</a:t>
            </a:r>
          </a:p>
        </p:txBody>
      </p:sp>
      <p:pic>
        <p:nvPicPr>
          <p:cNvPr id="1271" name="그림 127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90465" y="989693"/>
            <a:ext cx="2800350" cy="1248682"/>
          </a:xfrm>
          <a:prstGeom prst="rect">
            <a:avLst/>
          </a:prstGeom>
        </p:spPr>
      </p:pic>
      <p:pic>
        <p:nvPicPr>
          <p:cNvPr id="1272" name="그림 127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58995" y="2946173"/>
            <a:ext cx="2200905" cy="965653"/>
          </a:xfrm>
          <a:prstGeom prst="rect">
            <a:avLst/>
          </a:prstGeom>
        </p:spPr>
      </p:pic>
      <p:pic>
        <p:nvPicPr>
          <p:cNvPr id="1273" name="그림 127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735863" y="4673147"/>
            <a:ext cx="2315854" cy="924832"/>
          </a:xfrm>
          <a:prstGeom prst="rect">
            <a:avLst/>
          </a:prstGeom>
        </p:spPr>
      </p:pic>
      <p:pic>
        <p:nvPicPr>
          <p:cNvPr id="1274" name="그림 127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136290" y="2903084"/>
            <a:ext cx="2389414" cy="937531"/>
          </a:xfrm>
          <a:prstGeom prst="rect">
            <a:avLst/>
          </a:prstGeom>
        </p:spPr>
      </p:pic>
      <p:pic>
        <p:nvPicPr>
          <p:cNvPr id="1275" name="그림 127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235168" y="4670425"/>
            <a:ext cx="1840592" cy="1327149"/>
          </a:xfrm>
          <a:prstGeom prst="rect">
            <a:avLst/>
          </a:prstGeom>
        </p:spPr>
      </p:pic>
      <p:cxnSp>
        <p:nvCxnSpPr>
          <p:cNvPr id="1276" name="직선 화살표 연결선 1275"/>
          <p:cNvCxnSpPr/>
          <p:nvPr/>
        </p:nvCxnSpPr>
        <p:spPr>
          <a:xfrm rot="5400000">
            <a:off x="7371670" y="2164670"/>
            <a:ext cx="657679" cy="61232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1277" name="직선 화살표 연결선 1276"/>
          <p:cNvCxnSpPr>
            <a:endCxn id="1273" idx="0"/>
          </p:cNvCxnSpPr>
          <p:nvPr/>
        </p:nvCxnSpPr>
        <p:spPr>
          <a:xfrm rot="5400000">
            <a:off x="6586518" y="4336574"/>
            <a:ext cx="643845" cy="2930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1278" name="직선 화살표 연결선 1277"/>
          <p:cNvCxnSpPr/>
          <p:nvPr/>
        </p:nvCxnSpPr>
        <p:spPr>
          <a:xfrm rot="16200000" flipH="1">
            <a:off x="9027206" y="2176009"/>
            <a:ext cx="623660" cy="60098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1279" name="직선 화살표 연결선 1278"/>
          <p:cNvCxnSpPr>
            <a:endCxn id="1275" idx="0"/>
          </p:cNvCxnSpPr>
          <p:nvPr/>
        </p:nvCxnSpPr>
        <p:spPr>
          <a:xfrm rot="16200000" flipH="1">
            <a:off x="9727525" y="4242476"/>
            <a:ext cx="816202" cy="39697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pic>
        <p:nvPicPr>
          <p:cNvPr id="1280" name="그림 127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1022" y="5900966"/>
            <a:ext cx="4578350" cy="15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735067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부제목 2"/>
          <p:cNvSpPr txBox="1"/>
          <p:nvPr/>
        </p:nvSpPr>
        <p:spPr>
          <a:xfrm>
            <a:off x="45720" y="929036"/>
            <a:ext cx="12100560" cy="605867"/>
          </a:xfrm>
          <a:prstGeom prst="rect">
            <a:avLst/>
          </a:prstGeom>
          <a:ln w="12700">
            <a:miter/>
          </a:ln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b="0"/>
              <a:t>9.</a:t>
            </a:r>
            <a:r>
              <a:rPr lang="ko-KR" altLang="en-US" b="0"/>
              <a:t>아이디 찾기</a:t>
            </a:r>
          </a:p>
        </p:txBody>
      </p:sp>
      <p:sp>
        <p:nvSpPr>
          <p:cNvPr id="1242" name="직사각형"/>
          <p:cNvSpPr/>
          <p:nvPr/>
        </p:nvSpPr>
        <p:spPr>
          <a:xfrm>
            <a:off x="345299" y="1225589"/>
            <a:ext cx="4940947" cy="2203411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pic>
        <p:nvPicPr>
          <p:cNvPr id="1256" name="image28.png" descr="image28.png"/>
          <p:cNvPicPr>
            <a:picLocks noChangeAspect="1"/>
          </p:cNvPicPr>
          <p:nvPr/>
        </p:nvPicPr>
        <p:blipFill rotWithShape="1">
          <a:blip r:embed="rId2"/>
          <a:srcRect t="16830" b="78100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257" name="TextBox 2"/>
          <p:cNvSpPr txBox="1"/>
          <p:nvPr/>
        </p:nvSpPr>
        <p:spPr>
          <a:xfrm>
            <a:off x="321306" y="164259"/>
            <a:ext cx="8839838" cy="64346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</a:t>
            </a:r>
            <a:r>
              <a:rPr lang="en-US" altLang="ko-KR"/>
              <a:t>13</a:t>
            </a:r>
            <a:r>
              <a:rPr lang="ko-KR" altLang="en-US"/>
              <a:t>. 아이디 찾기 </a:t>
            </a:r>
            <a:r>
              <a:rPr lang="en-US" altLang="ko-KR"/>
              <a:t>/</a:t>
            </a:r>
            <a:r>
              <a:rPr lang="ko-KR" altLang="en-US"/>
              <a:t> 비밀번호 찾기</a:t>
            </a:r>
          </a:p>
        </p:txBody>
      </p:sp>
      <p:sp>
        <p:nvSpPr>
          <p:cNvPr id="1261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79556" y="6355080"/>
            <a:ext cx="305185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71</a:t>
            </a:fld>
            <a:endParaRPr lang="en-US" altLang="en-US"/>
          </a:p>
        </p:txBody>
      </p:sp>
      <p:sp>
        <p:nvSpPr>
          <p:cNvPr id="1270" name="TextBox 1269"/>
          <p:cNvSpPr txBox="1"/>
          <p:nvPr/>
        </p:nvSpPr>
        <p:spPr>
          <a:xfrm>
            <a:off x="356961" y="1807070"/>
            <a:ext cx="4413704" cy="238899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10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0" name="TextBox 1279"/>
          <p:cNvSpPr txBox="1"/>
          <p:nvPr/>
        </p:nvSpPr>
        <p:spPr>
          <a:xfrm>
            <a:off x="364671" y="1336131"/>
            <a:ext cx="4914900" cy="2100488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&lt;!-- 해당 정보를 idFindProc.jsp 페이지로 전달 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1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&lt;form method="post" action="idFindProc.jsp"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onsubmit="return blankCheck(this)"&gt;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&lt;table&gt;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&lt;td&gt;이름&lt;input type="text" name="name" maxlength="10" </a:t>
            </a:r>
            <a:r>
              <a:rPr kumimoji="0" lang="ko-KR" alt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   	</a:t>
            </a: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autofocus&gt;&lt;/td&gt;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&lt;td&gt;전화번호(숫자만 입력)&lt;input type="text" name="pnum" </a:t>
            </a:r>
            <a:r>
              <a:rPr kumimoji="0" lang="ko-KR" alt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    	</a:t>
            </a: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maxlength="20"&gt;&lt;/td&gt;&lt;br&gt;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&lt;/table&gt;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&lt;input type="submit" value="찾기"&gt;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&lt;/form&gt;</a:t>
            </a:r>
          </a:p>
        </p:txBody>
      </p:sp>
      <p:sp>
        <p:nvSpPr>
          <p:cNvPr id="1281" name="직사각형"/>
          <p:cNvSpPr/>
          <p:nvPr/>
        </p:nvSpPr>
        <p:spPr>
          <a:xfrm>
            <a:off x="338949" y="3566471"/>
            <a:ext cx="4940947" cy="3155457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282" name="직사각형"/>
          <p:cNvSpPr/>
          <p:nvPr/>
        </p:nvSpPr>
        <p:spPr>
          <a:xfrm>
            <a:off x="6251706" y="953445"/>
            <a:ext cx="4940947" cy="5684571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283" name="TextBox 1282"/>
          <p:cNvSpPr txBox="1"/>
          <p:nvPr/>
        </p:nvSpPr>
        <p:spPr>
          <a:xfrm>
            <a:off x="6249760" y="972593"/>
            <a:ext cx="4999266" cy="5718855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[idFindProc.jsp]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&lt;%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	request.setCharacterEncoding("UTF-8");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String name = request.getParameter("name");	// idFind에서 전달받은 name의 값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String pnum = request.getParameter("pnum"); // idFind에서 전달받은 pnum의 값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BoardDAO dao = new BoardDAO(application);	// DB에 접근하기위해 객체 생성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String member_mid = dao.findId(name, pnum); // 아이디를 디비에서 가져옴, 실패시 null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%&gt;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9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&lt;form name="idsearch" method="post"&gt;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&lt;%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if (member_mid != null) { // 데이터에 저장된 값이 있다면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%&gt;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&lt;div class = "container"&gt;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	&lt;div class = "found-success"&gt;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    &lt;h4&gt;  회원님의 아이디는 &lt;/h4&gt; 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    &lt;div class ="found-id"&gt;&lt;%=member_mid%&gt;&lt;/div&gt;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    &lt;h4&gt;  입니다 &lt;/h4&gt;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   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&lt;a href="javascript:window.close()"&gt;[창닫기]&lt;/a&gt;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&lt;%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} else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%&gt;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&lt;div class = "container"&gt;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	&lt;div class = "found-fail"&gt;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    &lt;h4&gt;  등록된 정보가 없습니다 &lt;/h4&gt; 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   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   &lt;div class = "found-login"&gt;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		    &lt;input type="button" id="btnback" value="다시 찾기" onClick="history.back()"/&gt;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		    &lt;input type="button" id="btnjoin" value="회원가입" onclick="location.href='join.jsp'"/&gt;</a:t>
            </a:r>
            <a:r>
              <a:rPr kumimoji="0" lang="en-US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// </a:t>
            </a:r>
            <a:r>
              <a:rPr kumimoji="0" lang="ko-KR" alt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클립하면 </a:t>
            </a:r>
            <a:r>
              <a:rPr kumimoji="0" lang="en-US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join.jsp</a:t>
            </a:r>
            <a:r>
              <a:rPr kumimoji="0" lang="ko-KR" alt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페이지로 이동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	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&lt;%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%&gt;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&lt;/form&gt;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</a:t>
            </a:r>
          </a:p>
        </p:txBody>
      </p:sp>
      <p:sp>
        <p:nvSpPr>
          <p:cNvPr id="1284" name="TextBox 1283"/>
          <p:cNvSpPr txBox="1"/>
          <p:nvPr/>
        </p:nvSpPr>
        <p:spPr>
          <a:xfrm>
            <a:off x="354012" y="3612607"/>
            <a:ext cx="4737101" cy="3253012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[BoardDAO]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//id찾기용 메소드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public String findId(String name, String pnum)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String mid = null;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try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String sql = "select id from member where name=? and pnum=? ";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psmt = con.prepareStatement(sql);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psmt.setString(1, name);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psmt.setString(2, pnum);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rs = psmt.executeQuery();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if(rs.next())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mid = rs.getString("id");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} catch (Exception e)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e.printStackTrace();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return mid;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}</a:t>
            </a:r>
          </a:p>
        </p:txBody>
      </p:sp>
      <p:cxnSp>
        <p:nvCxnSpPr>
          <p:cNvPr id="1286" name="직선 화살표 연결선 1285"/>
          <p:cNvCxnSpPr/>
          <p:nvPr/>
        </p:nvCxnSpPr>
        <p:spPr>
          <a:xfrm flipV="1">
            <a:off x="4253366" y="1461633"/>
            <a:ext cx="2154464" cy="816428"/>
          </a:xfrm>
          <a:prstGeom prst="straightConnector1">
            <a:avLst/>
          </a:prstGeom>
          <a:noFill/>
          <a:ln w="12700" cap="flat">
            <a:solidFill>
              <a:srgbClr val="FF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1287" name="직선 화살표 연결선 1286"/>
          <p:cNvCxnSpPr/>
          <p:nvPr/>
        </p:nvCxnSpPr>
        <p:spPr>
          <a:xfrm flipV="1">
            <a:off x="4451124" y="1665740"/>
            <a:ext cx="1922689" cy="980168"/>
          </a:xfrm>
          <a:prstGeom prst="straightConnector1">
            <a:avLst/>
          </a:prstGeom>
          <a:noFill/>
          <a:ln w="12700" cap="flat">
            <a:solidFill>
              <a:srgbClr val="FF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1288" name="직선 화살표 연결선 1287"/>
          <p:cNvCxnSpPr/>
          <p:nvPr/>
        </p:nvCxnSpPr>
        <p:spPr>
          <a:xfrm rot="5400000">
            <a:off x="4950747" y="2193018"/>
            <a:ext cx="1678198" cy="1122603"/>
          </a:xfrm>
          <a:prstGeom prst="straightConnector1">
            <a:avLst/>
          </a:prstGeom>
          <a:noFill/>
          <a:ln w="12700" cap="flat">
            <a:solidFill>
              <a:srgbClr val="0000FF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1290" name="직선 화살표 연결선 1289"/>
          <p:cNvCxnSpPr/>
          <p:nvPr/>
        </p:nvCxnSpPr>
        <p:spPr>
          <a:xfrm rot="5400000" flipH="1" flipV="1">
            <a:off x="4865680" y="2493500"/>
            <a:ext cx="1893661" cy="1122606"/>
          </a:xfrm>
          <a:prstGeom prst="straightConnector1">
            <a:avLst/>
          </a:prstGeom>
          <a:noFill/>
          <a:ln w="12700" cap="flat">
            <a:solidFill>
              <a:srgbClr val="0000FF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1291" name="연결선: 구부러짐 1290"/>
          <p:cNvCxnSpPr/>
          <p:nvPr/>
        </p:nvCxnSpPr>
        <p:spPr>
          <a:xfrm rot="10800000" flipV="1">
            <a:off x="9231312" y="2039939"/>
            <a:ext cx="1451475" cy="1389060"/>
          </a:xfrm>
          <a:prstGeom prst="curvedConnector3">
            <a:avLst>
              <a:gd name="adj1" fmla="val 50000"/>
            </a:avLst>
          </a:prstGeom>
          <a:noFill/>
          <a:ln w="12700" cap="flat">
            <a:solidFill>
              <a:srgbClr val="289B6E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</p:spTree>
    <p:extLst>
      <p:ext uri="{BB962C8B-B14F-4D97-AF65-F5344CB8AC3E}">
        <p14:creationId xmlns:p14="http://schemas.microsoft.com/office/powerpoint/2010/main" val="2591273595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부제목 2"/>
          <p:cNvSpPr txBox="1"/>
          <p:nvPr/>
        </p:nvSpPr>
        <p:spPr>
          <a:xfrm>
            <a:off x="45720" y="929036"/>
            <a:ext cx="12100560" cy="605867"/>
          </a:xfrm>
          <a:prstGeom prst="rect">
            <a:avLst/>
          </a:prstGeom>
          <a:ln w="12700">
            <a:miter/>
          </a:ln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b="0"/>
              <a:t>9.</a:t>
            </a:r>
            <a:r>
              <a:rPr lang="ko-KR" altLang="en-US" b="0"/>
              <a:t>비밀번호 찾기</a:t>
            </a:r>
          </a:p>
        </p:txBody>
      </p:sp>
      <p:sp>
        <p:nvSpPr>
          <p:cNvPr id="1242" name="직사각형"/>
          <p:cNvSpPr/>
          <p:nvPr/>
        </p:nvSpPr>
        <p:spPr>
          <a:xfrm>
            <a:off x="345299" y="1747196"/>
            <a:ext cx="4430679" cy="3995018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pic>
        <p:nvPicPr>
          <p:cNvPr id="1256" name="image28.png" descr="image28.png"/>
          <p:cNvPicPr>
            <a:picLocks noChangeAspect="1"/>
          </p:cNvPicPr>
          <p:nvPr/>
        </p:nvPicPr>
        <p:blipFill rotWithShape="1">
          <a:blip r:embed="rId2"/>
          <a:srcRect t="16830" b="78100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257" name="TextBox 2"/>
          <p:cNvSpPr txBox="1"/>
          <p:nvPr/>
        </p:nvSpPr>
        <p:spPr>
          <a:xfrm>
            <a:off x="321306" y="164259"/>
            <a:ext cx="8839838" cy="64346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</a:t>
            </a:r>
            <a:r>
              <a:rPr lang="en-US" altLang="ko-KR"/>
              <a:t>13</a:t>
            </a:r>
            <a:r>
              <a:rPr lang="ko-KR" altLang="en-US"/>
              <a:t>. 아이디 찾기 </a:t>
            </a:r>
            <a:r>
              <a:rPr lang="en-US" altLang="ko-KR"/>
              <a:t>/</a:t>
            </a:r>
            <a:r>
              <a:rPr lang="ko-KR" altLang="en-US"/>
              <a:t> 비밀번호 찾기</a:t>
            </a:r>
          </a:p>
        </p:txBody>
      </p:sp>
      <p:sp>
        <p:nvSpPr>
          <p:cNvPr id="1261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79556" y="6355080"/>
            <a:ext cx="305185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72</a:t>
            </a:fld>
            <a:endParaRPr lang="en-US" altLang="en-US"/>
          </a:p>
        </p:txBody>
      </p:sp>
      <p:sp>
        <p:nvSpPr>
          <p:cNvPr id="1270" name="TextBox 1269"/>
          <p:cNvSpPr txBox="1"/>
          <p:nvPr/>
        </p:nvSpPr>
        <p:spPr>
          <a:xfrm>
            <a:off x="356961" y="1807070"/>
            <a:ext cx="4413704" cy="3134499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[idFind,jsp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의 스크립트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]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&lt;script&gt;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function id_search() {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	var frm = document.idfindscreen;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// 만일 아이디 값이 없는 경우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	if (frm.name.value.length &lt; 1)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  alert("이름을 입력해주세요");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  return;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 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// 만일 전화번호가 13자리가 아닌 경우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 if (frm.pnum.value.length != 13)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  alert("핸드폰번호를 정확하게 입력해주세요");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  return;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 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0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frm.method = "post";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     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전달 방식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: post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frm.action = "idFindProc.jsp"; //넘어간화면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frm.submit();  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       // 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전달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&lt;/script&gt;</a:t>
            </a:r>
          </a:p>
        </p:txBody>
      </p:sp>
      <p:cxnSp>
        <p:nvCxnSpPr>
          <p:cNvPr id="1276" name="직선 화살표 연결선 1275"/>
          <p:cNvCxnSpPr/>
          <p:nvPr/>
        </p:nvCxnSpPr>
        <p:spPr>
          <a:xfrm rot="5400000">
            <a:off x="7371670" y="2164670"/>
            <a:ext cx="657679" cy="61232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1277" name="직선 화살표 연결선 1276"/>
          <p:cNvCxnSpPr/>
          <p:nvPr/>
        </p:nvCxnSpPr>
        <p:spPr>
          <a:xfrm rot="5400000">
            <a:off x="6586518" y="4336574"/>
            <a:ext cx="643845" cy="2930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1278" name="직선 화살표 연결선 1277"/>
          <p:cNvCxnSpPr/>
          <p:nvPr/>
        </p:nvCxnSpPr>
        <p:spPr>
          <a:xfrm rot="16200000" flipH="1">
            <a:off x="9027206" y="2176009"/>
            <a:ext cx="623660" cy="60098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1279" name="직선 화살표 연결선 1278"/>
          <p:cNvCxnSpPr/>
          <p:nvPr/>
        </p:nvCxnSpPr>
        <p:spPr>
          <a:xfrm rot="16200000" flipH="1">
            <a:off x="9727525" y="4242476"/>
            <a:ext cx="816202" cy="39697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pic>
        <p:nvPicPr>
          <p:cNvPr id="1280" name="그림 127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92950" y="1025978"/>
            <a:ext cx="2768599" cy="1064078"/>
          </a:xfrm>
          <a:prstGeom prst="rect">
            <a:avLst/>
          </a:prstGeom>
        </p:spPr>
      </p:pic>
      <p:pic>
        <p:nvPicPr>
          <p:cNvPr id="1281" name="그림 128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686345" y="2936648"/>
            <a:ext cx="2711449" cy="984703"/>
          </a:xfrm>
          <a:prstGeom prst="rect">
            <a:avLst/>
          </a:prstGeom>
        </p:spPr>
      </p:pic>
      <p:pic>
        <p:nvPicPr>
          <p:cNvPr id="1282" name="그림 128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760279" y="4819650"/>
            <a:ext cx="2722338" cy="1387509"/>
          </a:xfrm>
          <a:prstGeom prst="rect">
            <a:avLst/>
          </a:prstGeom>
        </p:spPr>
      </p:pic>
      <p:pic>
        <p:nvPicPr>
          <p:cNvPr id="1283" name="그림 128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33332" y="2932565"/>
            <a:ext cx="2595336" cy="992869"/>
          </a:xfrm>
          <a:prstGeom prst="rect">
            <a:avLst/>
          </a:prstGeom>
        </p:spPr>
      </p:pic>
      <p:pic>
        <p:nvPicPr>
          <p:cNvPr id="1284" name="그림 128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337175" y="4805136"/>
            <a:ext cx="2748214" cy="1103085"/>
          </a:xfrm>
          <a:prstGeom prst="rect">
            <a:avLst/>
          </a:prstGeom>
        </p:spPr>
      </p:pic>
      <p:pic>
        <p:nvPicPr>
          <p:cNvPr id="1285" name="그림 128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51971" y="5808888"/>
            <a:ext cx="4616450" cy="18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92126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부제목 2"/>
          <p:cNvSpPr txBox="1"/>
          <p:nvPr/>
        </p:nvSpPr>
        <p:spPr>
          <a:xfrm>
            <a:off x="45720" y="929036"/>
            <a:ext cx="12100560" cy="605867"/>
          </a:xfrm>
          <a:prstGeom prst="rect">
            <a:avLst/>
          </a:prstGeom>
          <a:ln w="12700">
            <a:miter/>
          </a:ln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b="0"/>
              <a:t>9.</a:t>
            </a:r>
            <a:r>
              <a:rPr lang="ko-KR" altLang="en-US" b="0"/>
              <a:t>비밀번호 찾기</a:t>
            </a:r>
          </a:p>
        </p:txBody>
      </p:sp>
      <p:sp>
        <p:nvSpPr>
          <p:cNvPr id="1242" name="직사각형"/>
          <p:cNvSpPr/>
          <p:nvPr/>
        </p:nvSpPr>
        <p:spPr>
          <a:xfrm>
            <a:off x="345299" y="1225589"/>
            <a:ext cx="4940947" cy="2203411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pic>
        <p:nvPicPr>
          <p:cNvPr id="1256" name="image28.png" descr="image28.png"/>
          <p:cNvPicPr>
            <a:picLocks noChangeAspect="1"/>
          </p:cNvPicPr>
          <p:nvPr/>
        </p:nvPicPr>
        <p:blipFill rotWithShape="1">
          <a:blip r:embed="rId2"/>
          <a:srcRect t="16830" b="78100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257" name="TextBox 2"/>
          <p:cNvSpPr txBox="1"/>
          <p:nvPr/>
        </p:nvSpPr>
        <p:spPr>
          <a:xfrm>
            <a:off x="321306" y="164259"/>
            <a:ext cx="8839838" cy="64346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</a:t>
            </a:r>
            <a:r>
              <a:rPr lang="en-US" altLang="ko-KR"/>
              <a:t>13</a:t>
            </a:r>
            <a:r>
              <a:rPr lang="ko-KR" altLang="en-US"/>
              <a:t>. 아이디 찾기 </a:t>
            </a:r>
            <a:r>
              <a:rPr lang="en-US" altLang="ko-KR"/>
              <a:t>/</a:t>
            </a:r>
            <a:r>
              <a:rPr lang="ko-KR" altLang="en-US"/>
              <a:t> 비밀번호 찾기</a:t>
            </a:r>
          </a:p>
        </p:txBody>
      </p:sp>
      <p:sp>
        <p:nvSpPr>
          <p:cNvPr id="1261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79556" y="6355080"/>
            <a:ext cx="305185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73</a:t>
            </a:fld>
            <a:endParaRPr lang="en-US" altLang="en-US"/>
          </a:p>
        </p:txBody>
      </p:sp>
      <p:sp>
        <p:nvSpPr>
          <p:cNvPr id="1270" name="TextBox 1269"/>
          <p:cNvSpPr txBox="1"/>
          <p:nvPr/>
        </p:nvSpPr>
        <p:spPr>
          <a:xfrm>
            <a:off x="356961" y="1807070"/>
            <a:ext cx="4413704" cy="238899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10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0" name="TextBox 1279"/>
          <p:cNvSpPr txBox="1"/>
          <p:nvPr/>
        </p:nvSpPr>
        <p:spPr>
          <a:xfrm>
            <a:off x="364671" y="1336131"/>
            <a:ext cx="4914900" cy="2100488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&lt;!-- 해당 정보를 idFindProc.jsp 페이지로 전달 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1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&lt;form method="post" action=</a:t>
            </a:r>
            <a:r>
              <a:rPr kumimoji="0" lang="en-US" altLang="ko-KR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passFindProc.jsp"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onsubmit="return blankCheck(this)"&gt;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&lt;table&gt;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&lt;td&gt;이름&lt;input type="text" name="name" maxlength="10" </a:t>
            </a:r>
            <a:r>
              <a:rPr kumimoji="0" lang="ko-KR" alt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   	</a:t>
            </a: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autofocus&gt;&lt;/td&gt;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&lt;td&gt;전화번호(숫자만 입력)&lt;input type="text" name="pnum" </a:t>
            </a:r>
            <a:r>
              <a:rPr kumimoji="0" lang="ko-KR" alt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    	</a:t>
            </a: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maxlength="20"&gt;&lt;/td&gt;&lt;br&gt;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&lt;/table&gt;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&lt;input type="submit" value="찾기"&gt;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&lt;/form&gt;</a:t>
            </a:r>
          </a:p>
        </p:txBody>
      </p:sp>
      <p:sp>
        <p:nvSpPr>
          <p:cNvPr id="1281" name="직사각형"/>
          <p:cNvSpPr/>
          <p:nvPr/>
        </p:nvSpPr>
        <p:spPr>
          <a:xfrm>
            <a:off x="338949" y="3566471"/>
            <a:ext cx="4940947" cy="3291529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282" name="직사각형"/>
          <p:cNvSpPr/>
          <p:nvPr/>
        </p:nvSpPr>
        <p:spPr>
          <a:xfrm>
            <a:off x="6251706" y="953445"/>
            <a:ext cx="4940947" cy="5684571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284" name="TextBox 1283"/>
          <p:cNvSpPr txBox="1"/>
          <p:nvPr/>
        </p:nvSpPr>
        <p:spPr>
          <a:xfrm>
            <a:off x="354012" y="3612607"/>
            <a:ext cx="4737101" cy="3253012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[BoardDAO]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//pass찾기용 메소드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public String findPass(String id, String pnum)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String mid = null;	// 초기값을 null값으로 초기화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try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String sql = "select pass from member where id=? and pnum=? ";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psmt = con.prepareStatement(sql);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psmt.setString(1, id);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psmt.setString(2, pnum);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rs = psmt.executeQuery();	// sql문 실행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if(rs.next())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mid = rs.getString("pass");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} catch (Exception e)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e.printStackTrace();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return mid;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}</a:t>
            </a:r>
          </a:p>
        </p:txBody>
      </p:sp>
      <p:cxnSp>
        <p:nvCxnSpPr>
          <p:cNvPr id="1286" name="직선 화살표 연결선 1285"/>
          <p:cNvCxnSpPr/>
          <p:nvPr/>
        </p:nvCxnSpPr>
        <p:spPr>
          <a:xfrm flipV="1">
            <a:off x="4253366" y="1314223"/>
            <a:ext cx="2109107" cy="963837"/>
          </a:xfrm>
          <a:prstGeom prst="straightConnector1">
            <a:avLst/>
          </a:prstGeom>
          <a:noFill/>
          <a:ln w="12700" cap="flat">
            <a:solidFill>
              <a:srgbClr val="FF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1287" name="직선 화살표 연결선 1286"/>
          <p:cNvCxnSpPr/>
          <p:nvPr/>
        </p:nvCxnSpPr>
        <p:spPr>
          <a:xfrm flipV="1">
            <a:off x="4451124" y="1509890"/>
            <a:ext cx="1960464" cy="1136017"/>
          </a:xfrm>
          <a:prstGeom prst="straightConnector1">
            <a:avLst/>
          </a:prstGeom>
          <a:noFill/>
          <a:ln w="12700" cap="flat">
            <a:solidFill>
              <a:srgbClr val="FF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1288" name="직선 화살표 연결선 1287"/>
          <p:cNvCxnSpPr/>
          <p:nvPr/>
        </p:nvCxnSpPr>
        <p:spPr>
          <a:xfrm rot="5400000">
            <a:off x="4864372" y="2034726"/>
            <a:ext cx="1819582" cy="1320754"/>
          </a:xfrm>
          <a:prstGeom prst="straightConnector1">
            <a:avLst/>
          </a:prstGeom>
          <a:noFill/>
          <a:ln w="12700" cap="flat">
            <a:solidFill>
              <a:srgbClr val="0000FF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1290" name="직선 화살표 연결선 1289"/>
          <p:cNvCxnSpPr/>
          <p:nvPr/>
        </p:nvCxnSpPr>
        <p:spPr>
          <a:xfrm rot="5400000" flipH="1" flipV="1">
            <a:off x="4992921" y="2204261"/>
            <a:ext cx="2055658" cy="1539086"/>
          </a:xfrm>
          <a:prstGeom prst="straightConnector1">
            <a:avLst/>
          </a:prstGeom>
          <a:noFill/>
          <a:ln w="12700" cap="flat">
            <a:solidFill>
              <a:srgbClr val="0000FF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1292" name="TextBox 1291"/>
          <p:cNvSpPr txBox="1"/>
          <p:nvPr/>
        </p:nvSpPr>
        <p:spPr>
          <a:xfrm>
            <a:off x="6244771" y="980214"/>
            <a:ext cx="4953228" cy="5304379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&lt;%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request.setCharacterEncoding("UTF-8");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String id = request.getParameter("id");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String pnum = request.getParameter("pnum");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BoardDAO dao = new BoardDAO(application);	 // DB에 접근하기위해 객체 생성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	 String member_mid = dao.findPass(id, pnum); // 아이디를 DB에서 가져옴, 실패시 null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%&gt;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9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&lt;form name="idsearch" method="post"&gt;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&lt;%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if (member_mid != null)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%&gt;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&lt;div class = "container"&gt;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	&lt;div class = "found-success"&gt;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    &lt;h4&gt;  회원님의 비밀번호는 &lt;/h4&gt; 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    &lt;div class ="found-id"&gt;&lt;%=member_mid%&gt;&lt;/div&gt;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    &lt;h4&gt;  입니다 &lt;/h4&gt;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   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&lt;a href="javascript:window.close()"&gt;[창닫기]&lt;/a&gt;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&lt;%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} else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%&gt;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&lt;div class = "container"&gt;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	&lt;div class = "found-fail"&gt;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    &lt;h4&gt;  등록된 정보가 없습니다 &lt;/h4&gt; 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   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   &lt;div class = "found-login"&gt;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		    &lt;input type="button" id="btnback" value="다시 찾기" onClick="history.back()"/&gt;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	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&lt;%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%&gt;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&lt;/form&gt;</a:t>
            </a:r>
          </a:p>
        </p:txBody>
      </p:sp>
    </p:spTree>
    <p:extLst>
      <p:ext uri="{BB962C8B-B14F-4D97-AF65-F5344CB8AC3E}">
        <p14:creationId xmlns:p14="http://schemas.microsoft.com/office/powerpoint/2010/main" val="2156192851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부제목 2"/>
          <p:cNvSpPr txBox="1"/>
          <p:nvPr/>
        </p:nvSpPr>
        <p:spPr>
          <a:xfrm>
            <a:off x="45720" y="958870"/>
            <a:ext cx="12063033" cy="1441258"/>
          </a:xfrm>
          <a:prstGeom prst="rect">
            <a:avLst/>
          </a:prstGeom>
          <a:ln w="12700">
            <a:miter/>
          </a:ln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b="0"/>
              <a:t>9.</a:t>
            </a:r>
            <a:r>
              <a:rPr lang="ko-KR" altLang="en-US" b="0"/>
              <a:t> 로그아웃 기능</a:t>
            </a:r>
          </a:p>
        </p:txBody>
      </p:sp>
      <p:pic>
        <p:nvPicPr>
          <p:cNvPr id="1272" name="image28.png" descr="image28.png"/>
          <p:cNvPicPr>
            <a:picLocks noChangeAspect="1"/>
          </p:cNvPicPr>
          <p:nvPr/>
        </p:nvPicPr>
        <p:blipFill rotWithShape="1">
          <a:blip r:embed="rId2"/>
          <a:srcRect t="16830" b="78100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273" name="TextBox 2"/>
          <p:cNvSpPr txBox="1"/>
          <p:nvPr/>
        </p:nvSpPr>
        <p:spPr>
          <a:xfrm>
            <a:off x="321306" y="164259"/>
            <a:ext cx="8839838" cy="64346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</a:t>
            </a:r>
            <a:r>
              <a:rPr lang="en-US" altLang="ko-KR"/>
              <a:t>13</a:t>
            </a:r>
            <a:r>
              <a:rPr lang="ko-KR" altLang="en-US"/>
              <a:t>. 아이디 찾기 </a:t>
            </a:r>
            <a:r>
              <a:rPr lang="en-US" altLang="ko-KR"/>
              <a:t>/</a:t>
            </a:r>
            <a:r>
              <a:rPr lang="ko-KR" altLang="en-US"/>
              <a:t> 비밀번호 찾기</a:t>
            </a:r>
          </a:p>
        </p:txBody>
      </p:sp>
      <p:sp>
        <p:nvSpPr>
          <p:cNvPr id="1274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55080"/>
            <a:ext cx="301909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74</a:t>
            </a:fld>
            <a:endParaRPr lang="en-US" altLang="en-US"/>
          </a:p>
        </p:txBody>
      </p:sp>
      <p:pic>
        <p:nvPicPr>
          <p:cNvPr id="1275" name="그림 127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8214" y="1447346"/>
            <a:ext cx="5082271" cy="5029200"/>
          </a:xfrm>
          <a:prstGeom prst="rect">
            <a:avLst/>
          </a:prstGeom>
        </p:spPr>
      </p:pic>
      <p:sp>
        <p:nvSpPr>
          <p:cNvPr id="1276" name="화살표: 오른쪽 1275"/>
          <p:cNvSpPr/>
          <p:nvPr/>
        </p:nvSpPr>
        <p:spPr>
          <a:xfrm>
            <a:off x="5718968" y="3168196"/>
            <a:ext cx="754063" cy="1984374"/>
          </a:xfrm>
          <a:prstGeom prst="rightArrow">
            <a:avLst>
              <a:gd name="adj1" fmla="val 50000"/>
              <a:gd name="adj2" fmla="val 50000"/>
            </a:avLst>
          </a:prstGeom>
          <a:ln/>
          <a:sp3d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45719" tIns="45719" rIns="45719" bIns="45719" anchor="ctr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sz="1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7" name="그림 127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997244" y="1608364"/>
            <a:ext cx="4445454" cy="476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38456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부제목 2"/>
          <p:cNvSpPr txBox="1"/>
          <p:nvPr/>
        </p:nvSpPr>
        <p:spPr>
          <a:xfrm>
            <a:off x="45718" y="937773"/>
            <a:ext cx="12100563" cy="538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b="0" dirty="0"/>
              <a:t>가입한 회원 정보를 수정하는 페이지 </a:t>
            </a:r>
            <a:r>
              <a:rPr lang="ko-KR" altLang="en-US" dirty="0"/>
              <a:t>구현</a:t>
            </a:r>
            <a:r>
              <a:rPr lang="en-US" altLang="ko-KR" b="0" dirty="0"/>
              <a:t>.</a:t>
            </a:r>
            <a:endParaRPr b="0" dirty="0"/>
          </a:p>
        </p:txBody>
      </p:sp>
      <p:pic>
        <p:nvPicPr>
          <p:cNvPr id="1495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496" name="TextBox 2"/>
          <p:cNvSpPr txBox="1"/>
          <p:nvPr/>
        </p:nvSpPr>
        <p:spPr>
          <a:xfrm>
            <a:off x="321306" y="164259"/>
            <a:ext cx="8479242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en-US" dirty="0"/>
              <a:t>14. </a:t>
            </a:r>
            <a:r>
              <a:rPr lang="ko-KR" altLang="en-US" dirty="0"/>
              <a:t>회원정보 수정</a:t>
            </a:r>
            <a:r>
              <a:rPr lang="en-US" altLang="ko-KR" dirty="0"/>
              <a:t>(</a:t>
            </a:r>
            <a:r>
              <a:rPr lang="en-US" altLang="ko-KR" dirty="0" err="1"/>
              <a:t>Update.jsp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dirty="0"/>
          </a:p>
        </p:txBody>
      </p:sp>
      <p:sp>
        <p:nvSpPr>
          <p:cNvPr id="1497" name="슬라이드 번호 개체 틀 9"/>
          <p:cNvSpPr txBox="1">
            <a:spLocks noGrp="1"/>
          </p:cNvSpPr>
          <p:nvPr>
            <p:ph type="sldNum" sz="quarter" idx="2"/>
          </p:nvPr>
        </p:nvSpPr>
        <p:spPr>
          <a:xfrm>
            <a:off x="117844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rPr/>
              <a:t>75</a:t>
            </a:fld>
            <a:endParaRPr/>
          </a:p>
        </p:txBody>
      </p:sp>
      <p:sp>
        <p:nvSpPr>
          <p:cNvPr id="17" name="직사각형">
            <a:extLst>
              <a:ext uri="{FF2B5EF4-FFF2-40B4-BE49-F238E27FC236}">
                <a16:creationId xmlns:a16="http://schemas.microsoft.com/office/drawing/2014/main" id="{82F54678-5AA4-44E2-B2F0-65892239CC7F}"/>
              </a:ext>
            </a:extLst>
          </p:cNvPr>
          <p:cNvSpPr/>
          <p:nvPr/>
        </p:nvSpPr>
        <p:spPr>
          <a:xfrm>
            <a:off x="84751" y="1206858"/>
            <a:ext cx="6471692" cy="5583931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form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action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"./</a:t>
            </a:r>
            <a:r>
              <a:rPr lang="en-US" altLang="ko-KR" sz="12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UpdateProcess.jsp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name 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writeFrm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method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"post"</a:t>
            </a:r>
          </a:p>
          <a:p>
            <a:pPr algn="l"/>
            <a:r>
              <a:rPr lang="en-US" altLang="ko-KR" sz="1200" b="1" dirty="0" err="1">
                <a:solidFill>
                  <a:srgbClr val="7F007F"/>
                </a:solidFill>
                <a:latin typeface="Consolas" panose="020B0609020204030204" pitchFamily="49" charset="0"/>
              </a:rPr>
              <a:t>onsubmit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"return </a:t>
            </a:r>
            <a:r>
              <a:rPr lang="en-US" altLang="ko-KR" sz="12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validateForm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(this);"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 submit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시 </a:t>
            </a:r>
            <a:r>
              <a:rPr lang="en-US" altLang="ko-KR" sz="1200" b="1" dirty="0" err="1">
                <a:solidFill>
                  <a:srgbClr val="3F5FBF"/>
                </a:solidFill>
                <a:latin typeface="Consolas" panose="020B0609020204030204" pitchFamily="49" charset="0"/>
              </a:rPr>
              <a:t>UpdateProcess.jsp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로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  <a:endParaRPr lang="en-US" altLang="ko-KR" sz="1200" b="1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fieldset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br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table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margin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200" b="1" i="1" dirty="0">
                <a:solidFill>
                  <a:srgbClr val="2A00E1"/>
                </a:solidFill>
                <a:latin typeface="Consolas" panose="020B0609020204030204" pitchFamily="49" charset="0"/>
              </a:rPr>
              <a:t>0 auto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tr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height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"40px"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아이디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"text" 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"id" 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"id" 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width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200" b="1" i="1" dirty="0">
                <a:solidFill>
                  <a:srgbClr val="2A00E1"/>
                </a:solidFill>
                <a:latin typeface="Consolas" panose="020B0609020204030204" pitchFamily="49" charset="0"/>
              </a:rPr>
              <a:t>176px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;" </a:t>
            </a:r>
            <a:r>
              <a:rPr lang="en-US" altLang="ko-KR" sz="1200" b="1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readonly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 value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i="1" dirty="0">
                <a:solidFill>
                  <a:srgbClr val="BF5F3F"/>
                </a:solidFill>
                <a:latin typeface="Consolas" panose="020B0609020204030204" pitchFamily="49" charset="0"/>
              </a:rPr>
              <a:t>&lt;%=</a:t>
            </a:r>
            <a:r>
              <a:rPr lang="en-US" altLang="ko-KR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session.getAttribute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UserId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b="1" i="1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endParaRPr lang="ko-KR" altLang="en-US" sz="12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이메일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"email" 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"text" 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width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200" b="1" i="1" dirty="0">
                <a:solidFill>
                  <a:srgbClr val="2A00E1"/>
                </a:solidFill>
                <a:latin typeface="Consolas" panose="020B0609020204030204" pitchFamily="49" charset="0"/>
              </a:rPr>
              <a:t>75px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;" 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@ 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"text" 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"email2" 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width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200" b="1" i="1" dirty="0">
                <a:solidFill>
                  <a:srgbClr val="2A00E1"/>
                </a:solidFill>
                <a:latin typeface="Consolas" panose="020B0609020204030204" pitchFamily="49" charset="0"/>
              </a:rPr>
              <a:t>75px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;"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2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nbsp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;&amp;</a:t>
            </a:r>
            <a:r>
              <a:rPr lang="en-US" altLang="ko-KR" sz="12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nbsp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;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endParaRPr lang="ko-KR" altLang="en-US" sz="12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tr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height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"30px"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table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endParaRPr lang="ko-KR" altLang="en-US" sz="12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p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align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"center"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"submit" 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"join" 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정보 수정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</a:p>
          <a:p>
            <a:pPr algn="l"/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width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200" b="1" i="1" dirty="0">
                <a:solidFill>
                  <a:srgbClr val="2A00E1"/>
                </a:solidFill>
                <a:latin typeface="Consolas" panose="020B0609020204030204" pitchFamily="49" charset="0"/>
              </a:rPr>
              <a:t>300px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height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200" b="1" i="1" dirty="0">
                <a:solidFill>
                  <a:srgbClr val="2A00E1"/>
                </a:solidFill>
                <a:latin typeface="Consolas" panose="020B0609020204030204" pitchFamily="49" charset="0"/>
              </a:rPr>
              <a:t>30px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200" b="1" i="1" dirty="0">
                <a:solidFill>
                  <a:srgbClr val="2A00E1"/>
                </a:solidFill>
                <a:latin typeface="Consolas" panose="020B0609020204030204" pitchFamily="49" charset="0"/>
              </a:rPr>
              <a:t>#c8e0b7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200" b="1" dirty="0" err="1">
                <a:solidFill>
                  <a:srgbClr val="7F007F"/>
                </a:solidFill>
                <a:latin typeface="Consolas" panose="020B0609020204030204" pitchFamily="49" charset="0"/>
              </a:rPr>
              <a:t>border-style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200" b="1" i="1" dirty="0" err="1">
                <a:solidFill>
                  <a:srgbClr val="2A00E1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;"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2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fieldset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form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sz="200" b="1" dirty="0"/>
          </a:p>
        </p:txBody>
      </p:sp>
      <p:sp>
        <p:nvSpPr>
          <p:cNvPr id="15" name="직사각형">
            <a:extLst>
              <a:ext uri="{FF2B5EF4-FFF2-40B4-BE49-F238E27FC236}">
                <a16:creationId xmlns:a16="http://schemas.microsoft.com/office/drawing/2014/main" id="{666D8CAD-9361-4D16-BCDA-B1C260549B72}"/>
              </a:ext>
            </a:extLst>
          </p:cNvPr>
          <p:cNvSpPr/>
          <p:nvPr/>
        </p:nvSpPr>
        <p:spPr>
          <a:xfrm>
            <a:off x="6754832" y="1227226"/>
            <a:ext cx="5352417" cy="2283824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script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"text/</a:t>
            </a:r>
            <a:r>
              <a:rPr lang="en-US" altLang="ko-KR" sz="12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javascript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ko-KR" alt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validateForm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(form){</a:t>
            </a:r>
            <a:r>
              <a:rPr lang="en-US" altLang="ko-KR" sz="12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200" b="1" dirty="0">
                <a:solidFill>
                  <a:srgbClr val="3F7F5F"/>
                </a:solidFill>
                <a:latin typeface="Consolas" panose="020B0609020204030204" pitchFamily="49" charset="0"/>
              </a:rPr>
              <a:t>폼의 패스워드와 패스워드 확인이 일치하는 지 확인</a:t>
            </a: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form.pwd.value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form.pwck.value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alert(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입력한 비밀번호가 서로 다릅니다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form.pwd.focus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sz="1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6C9D24-7B2D-46E7-98F6-3A4D7EB9D6E9}"/>
              </a:ext>
            </a:extLst>
          </p:cNvPr>
          <p:cNvSpPr txBox="1"/>
          <p:nvPr/>
        </p:nvSpPr>
        <p:spPr>
          <a:xfrm>
            <a:off x="2013947" y="3279260"/>
            <a:ext cx="369330" cy="6223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……..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F946464-8EFB-4ACC-8609-F38EB3563481}"/>
              </a:ext>
            </a:extLst>
          </p:cNvPr>
          <p:cNvCxnSpPr/>
          <p:nvPr/>
        </p:nvCxnSpPr>
        <p:spPr>
          <a:xfrm>
            <a:off x="3025302" y="1692613"/>
            <a:ext cx="3618689" cy="398834"/>
          </a:xfrm>
          <a:prstGeom prst="straightConnector1">
            <a:avLst/>
          </a:prstGeom>
          <a:noFill/>
          <a:ln w="381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AF088F76-832A-481F-B776-24BB80DDE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102" y="3649343"/>
            <a:ext cx="5265876" cy="304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354572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부제목 2"/>
          <p:cNvSpPr txBox="1"/>
          <p:nvPr/>
        </p:nvSpPr>
        <p:spPr>
          <a:xfrm>
            <a:off x="45718" y="937773"/>
            <a:ext cx="12100563" cy="538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b="0" dirty="0"/>
              <a:t>Form</a:t>
            </a:r>
            <a:r>
              <a:rPr lang="ko-KR" altLang="en-US" b="0" dirty="0"/>
              <a:t>으로 부터 입력 </a:t>
            </a:r>
            <a:r>
              <a:rPr lang="ko-KR" altLang="en-US" dirty="0"/>
              <a:t>받은 데이터로 회원 정보를 수정하는 </a:t>
            </a:r>
            <a:r>
              <a:rPr lang="en-US" altLang="ko-KR" dirty="0"/>
              <a:t>process </a:t>
            </a:r>
            <a:r>
              <a:rPr lang="ko-KR" altLang="en-US" dirty="0"/>
              <a:t>페이지</a:t>
            </a:r>
            <a:r>
              <a:rPr lang="en-US" altLang="ko-KR" b="0" dirty="0"/>
              <a:t>.</a:t>
            </a:r>
            <a:endParaRPr b="0" dirty="0"/>
          </a:p>
        </p:txBody>
      </p:sp>
      <p:pic>
        <p:nvPicPr>
          <p:cNvPr id="1495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496" name="TextBox 2"/>
          <p:cNvSpPr txBox="1"/>
          <p:nvPr/>
        </p:nvSpPr>
        <p:spPr>
          <a:xfrm>
            <a:off x="321306" y="164259"/>
            <a:ext cx="8479242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en-US" dirty="0"/>
              <a:t>14. </a:t>
            </a:r>
            <a:r>
              <a:rPr lang="ko-KR" altLang="en-US" dirty="0"/>
              <a:t>회원정보 수정</a:t>
            </a:r>
            <a:r>
              <a:rPr lang="en-US" altLang="ko-KR" dirty="0"/>
              <a:t>(</a:t>
            </a:r>
            <a:r>
              <a:rPr lang="en-US" altLang="ko-KR" dirty="0" err="1"/>
              <a:t>Update.jsp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dirty="0"/>
          </a:p>
        </p:txBody>
      </p:sp>
      <p:sp>
        <p:nvSpPr>
          <p:cNvPr id="1497" name="슬라이드 번호 개체 틀 9"/>
          <p:cNvSpPr txBox="1">
            <a:spLocks noGrp="1"/>
          </p:cNvSpPr>
          <p:nvPr>
            <p:ph type="sldNum" sz="quarter" idx="2"/>
          </p:nvPr>
        </p:nvSpPr>
        <p:spPr>
          <a:xfrm>
            <a:off x="117844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rPr/>
              <a:t>76</a:t>
            </a:fld>
            <a:endParaRPr/>
          </a:p>
        </p:txBody>
      </p:sp>
      <p:sp>
        <p:nvSpPr>
          <p:cNvPr id="17" name="직사각형">
            <a:extLst>
              <a:ext uri="{FF2B5EF4-FFF2-40B4-BE49-F238E27FC236}">
                <a16:creationId xmlns:a16="http://schemas.microsoft.com/office/drawing/2014/main" id="{82F54678-5AA4-44E2-B2F0-65892239CC7F}"/>
              </a:ext>
            </a:extLst>
          </p:cNvPr>
          <p:cNvSpPr/>
          <p:nvPr/>
        </p:nvSpPr>
        <p:spPr>
          <a:xfrm>
            <a:off x="84751" y="1206858"/>
            <a:ext cx="6471692" cy="5583931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 algn="l"/>
            <a:r>
              <a:rPr lang="en-US" altLang="ko-KR" sz="1100" dirty="0">
                <a:solidFill>
                  <a:srgbClr val="BF5F3F"/>
                </a:solidFill>
                <a:latin typeface="Consolas" panose="020B0609020204030204" pitchFamily="49" charset="0"/>
              </a:rPr>
              <a:t>&lt;%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String name =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request.getParameter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"name"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String id =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request.getParameter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"id"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String pass =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request.getParameter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"pass"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pt-B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String pnum = request.getParameter(</a:t>
            </a:r>
            <a:r>
              <a:rPr lang="pt-BR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"pnum"</a:t>
            </a:r>
            <a:r>
              <a:rPr lang="pt-B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String email =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request.getParameter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"email"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String email2 =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request.getParameter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"email2"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폼값을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DTO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객체에 저장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dto.setName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(name);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dto.setId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(id);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dto.setPass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(pass);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dto.setPnum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pnum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dto.setEmail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(email+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"@"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+email2);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//DAO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객체를 통해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DB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에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DTO 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저장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BoardDAO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dao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BoardDAO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(application);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기존코드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iResult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dao.update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dao.close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성공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or 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실패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iResult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== 1 ){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성공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//if(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iResult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== 2 ){//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실패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response.sendRedirect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"./</a:t>
            </a:r>
            <a:r>
              <a:rPr lang="en-US" altLang="ko-KR" sz="1100" dirty="0" err="1">
                <a:solidFill>
                  <a:srgbClr val="2A00FF"/>
                </a:solidFill>
                <a:latin typeface="Consolas" panose="020B0609020204030204" pitchFamily="49" charset="0"/>
              </a:rPr>
              <a:t>login.jsp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JSFunction.alertBack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100" dirty="0">
                <a:solidFill>
                  <a:srgbClr val="2A00FF"/>
                </a:solidFill>
                <a:latin typeface="Consolas" panose="020B0609020204030204" pitchFamily="49" charset="0"/>
              </a:rPr>
              <a:t>회원정보 수정에 실패하였습니다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."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out);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endParaRPr sz="100" b="1" dirty="0"/>
          </a:p>
        </p:txBody>
      </p:sp>
      <p:sp>
        <p:nvSpPr>
          <p:cNvPr id="15" name="직사각형">
            <a:extLst>
              <a:ext uri="{FF2B5EF4-FFF2-40B4-BE49-F238E27FC236}">
                <a16:creationId xmlns:a16="http://schemas.microsoft.com/office/drawing/2014/main" id="{666D8CAD-9361-4D16-BCDA-B1C260549B72}"/>
              </a:ext>
            </a:extLst>
          </p:cNvPr>
          <p:cNvSpPr/>
          <p:nvPr/>
        </p:nvSpPr>
        <p:spPr>
          <a:xfrm>
            <a:off x="6754832" y="1227225"/>
            <a:ext cx="5352417" cy="3305863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update(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=0;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try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쿼리문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템플릿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query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"update member set "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 name=?, pass=?, </a:t>
            </a:r>
            <a:r>
              <a:rPr lang="en-US" altLang="ko-KR" sz="1100" dirty="0" err="1">
                <a:solidFill>
                  <a:srgbClr val="2A00FF"/>
                </a:solidFill>
                <a:latin typeface="Consolas" panose="020B0609020204030204" pitchFamily="49" charset="0"/>
              </a:rPr>
              <a:t>pnum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=?, email=? "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 where id=?"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쿼리문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완성</a:t>
            </a:r>
          </a:p>
          <a:p>
            <a:pPr algn="l"/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con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.prepareStatement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query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.setString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(1, </a:t>
            </a:r>
            <a:r>
              <a:rPr lang="en-US" altLang="ko-KR" sz="1100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.getName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.setString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(2, </a:t>
            </a:r>
            <a:r>
              <a:rPr lang="en-US" altLang="ko-KR" sz="1100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.getPass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.setString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(3, </a:t>
            </a:r>
            <a:r>
              <a:rPr lang="en-US" altLang="ko-KR" sz="1100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.getPnum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.setString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(4, </a:t>
            </a:r>
            <a:r>
              <a:rPr lang="en-US" altLang="ko-KR" sz="1100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.getEmail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.setString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(5, </a:t>
            </a:r>
            <a:r>
              <a:rPr lang="en-US" altLang="ko-KR" sz="1100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.getId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쿼리문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실행</a:t>
            </a:r>
          </a:p>
          <a:p>
            <a:pPr algn="l"/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.executeUpdate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결과 반환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sz="300" b="1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F946464-8EFB-4ACC-8609-F38EB3563481}"/>
              </a:ext>
            </a:extLst>
          </p:cNvPr>
          <p:cNvCxnSpPr>
            <a:cxnSpLocks/>
          </p:cNvCxnSpPr>
          <p:nvPr/>
        </p:nvCxnSpPr>
        <p:spPr>
          <a:xfrm flipV="1">
            <a:off x="2477300" y="3715966"/>
            <a:ext cx="4079143" cy="856801"/>
          </a:xfrm>
          <a:prstGeom prst="straightConnector1">
            <a:avLst/>
          </a:prstGeom>
          <a:noFill/>
          <a:ln w="381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31">
            <a:extLst>
              <a:ext uri="{FF2B5EF4-FFF2-40B4-BE49-F238E27FC236}">
                <a16:creationId xmlns:a16="http://schemas.microsoft.com/office/drawing/2014/main" id="{1B9E6414-A74D-41A9-83A9-FE90196D93FD}"/>
              </a:ext>
            </a:extLst>
          </p:cNvPr>
          <p:cNvSpPr txBox="1"/>
          <p:nvPr/>
        </p:nvSpPr>
        <p:spPr>
          <a:xfrm>
            <a:off x="9815750" y="4140673"/>
            <a:ext cx="2291499" cy="492443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dirty="0"/>
              <a:t>BoardDAO.java</a:t>
            </a:r>
          </a:p>
          <a:p>
            <a:r>
              <a:rPr lang="en-US" dirty="0"/>
              <a:t>update</a:t>
            </a:r>
            <a:r>
              <a:rPr lang="ko-KR" altLang="en-US" dirty="0"/>
              <a:t>메소드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51441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533683" y="6305989"/>
            <a:ext cx="337225" cy="2565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77</a:t>
            </a:fld>
            <a:endParaRPr/>
          </a:p>
        </p:txBody>
      </p:sp>
      <p:sp>
        <p:nvSpPr>
          <p:cNvPr id="1778" name="직사각형"/>
          <p:cNvSpPr/>
          <p:nvPr/>
        </p:nvSpPr>
        <p:spPr>
          <a:xfrm>
            <a:off x="-7086" y="-5451"/>
            <a:ext cx="12206173" cy="6868903"/>
          </a:xfrm>
          <a:prstGeom prst="rect">
            <a:avLst/>
          </a:prstGeom>
          <a:solidFill>
            <a:schemeClr val="accent1">
              <a:satOff val="-19091"/>
              <a:lumOff val="-11921"/>
              <a:alpha val="7152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79" name="image28.png" descr="image28.png"/>
          <p:cNvPicPr>
            <a:picLocks noChangeAspect="1"/>
          </p:cNvPicPr>
          <p:nvPr/>
        </p:nvPicPr>
        <p:blipFill>
          <a:blip r:embed="rId2"/>
          <a:srcRect t="16835" b="45726"/>
          <a:stretch>
            <a:fillRect/>
          </a:stretch>
        </p:blipFill>
        <p:spPr>
          <a:xfrm>
            <a:off x="-18878" y="-4929"/>
            <a:ext cx="12229692" cy="6867858"/>
          </a:xfrm>
          <a:prstGeom prst="rect">
            <a:avLst/>
          </a:prstGeom>
          <a:ln w="12700">
            <a:miter lim="400000"/>
          </a:ln>
        </p:spPr>
      </p:pic>
      <p:sp>
        <p:nvSpPr>
          <p:cNvPr id="1780" name="TextBox 5"/>
          <p:cNvSpPr txBox="1"/>
          <p:nvPr/>
        </p:nvSpPr>
        <p:spPr>
          <a:xfrm>
            <a:off x="4388592" y="3110229"/>
            <a:ext cx="341481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700"/>
              </a:spcBef>
              <a:defRPr sz="3900">
                <a:solidFill>
                  <a:srgbClr val="FFFFFF"/>
                </a:solidFill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감사합니다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image28.png" descr="image28.png"/>
          <p:cNvPicPr>
            <a:picLocks noChangeAspect="1"/>
          </p:cNvPicPr>
          <p:nvPr/>
        </p:nvPicPr>
        <p:blipFill rotWithShape="1">
          <a:blip r:embed="rId2"/>
          <a:srcRect t="16830" b="78100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145" name="TextBox 2"/>
          <p:cNvSpPr txBox="1"/>
          <p:nvPr/>
        </p:nvSpPr>
        <p:spPr>
          <a:xfrm>
            <a:off x="321306" y="164259"/>
            <a:ext cx="7773038" cy="64346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</a:t>
            </a:r>
            <a:r>
              <a:rPr lang="en-US" altLang="ko-KR"/>
              <a:t>3</a:t>
            </a:r>
            <a:r>
              <a:rPr lang="ko-KR" altLang="en-US"/>
              <a:t>. 메인 페이지</a:t>
            </a:r>
            <a:r>
              <a:rPr lang="en-US" altLang="ko-KR"/>
              <a:t>(index4.jsp)</a:t>
            </a:r>
          </a:p>
        </p:txBody>
      </p:sp>
      <p:sp>
        <p:nvSpPr>
          <p:cNvPr id="1146" name="1. 각 개체들이 사용할 이미지 저장 공간과 개체가 생성되면 저장될 배열을 생성"/>
          <p:cNvSpPr txBox="1"/>
          <p:nvPr/>
        </p:nvSpPr>
        <p:spPr>
          <a:xfrm>
            <a:off x="116716" y="949499"/>
            <a:ext cx="3500878" cy="27732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b="0"/>
              <a:t> </a:t>
            </a:r>
            <a:r>
              <a:rPr lang="en-US" altLang="ko-KR" b="0"/>
              <a:t>3.  </a:t>
            </a:r>
            <a:r>
              <a:rPr lang="ko-KR" altLang="en-US" b="0"/>
              <a:t>해당페이지의 </a:t>
            </a:r>
            <a:r>
              <a:rPr lang="en-US" altLang="ko-KR" b="0"/>
              <a:t>body</a:t>
            </a:r>
            <a:r>
              <a:rPr lang="ko-KR" altLang="en-US" b="0"/>
              <a:t>부분으로 상품을 나열</a:t>
            </a:r>
          </a:p>
        </p:txBody>
      </p:sp>
      <p:sp>
        <p:nvSpPr>
          <p:cNvPr id="1147" name="슬라이드 번호 개체 틀 8"/>
          <p:cNvSpPr txBox="1">
            <a:spLocks noGrp="1"/>
          </p:cNvSpPr>
          <p:nvPr>
            <p:ph type="sldNum" sz="quarter" idx="2"/>
          </p:nvPr>
        </p:nvSpPr>
        <p:spPr>
          <a:xfrm>
            <a:off x="11784332" y="6355080"/>
            <a:ext cx="200409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  <p:pic>
        <p:nvPicPr>
          <p:cNvPr id="1149" name="그림 114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791607"/>
            <a:ext cx="5117191" cy="3614298"/>
          </a:xfrm>
          <a:prstGeom prst="rect">
            <a:avLst/>
          </a:prstGeom>
        </p:spPr>
      </p:pic>
      <p:sp>
        <p:nvSpPr>
          <p:cNvPr id="1152" name="직사각형"/>
          <p:cNvSpPr/>
          <p:nvPr/>
        </p:nvSpPr>
        <p:spPr>
          <a:xfrm>
            <a:off x="5555058" y="1038375"/>
            <a:ext cx="6222875" cy="5638196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3" name="TextBox 1152"/>
          <p:cNvSpPr txBox="1"/>
          <p:nvPr/>
        </p:nvSpPr>
        <p:spPr>
          <a:xfrm>
            <a:off x="5562373" y="1057547"/>
            <a:ext cx="5591629" cy="5455646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[body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부분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]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&lt;%  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//컬렉션 리스트를 선언하며, 자바빈 저장소에 있는 모든 제품 데이터 저장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//ArrayList&lt;Product&gt; listOfProducts = productDAO.getAllProducts();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ProductRepository dao = ProductRepository.getInstance();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ArrayList&lt;Product&gt; listOfProducts = dao.getAllProducts();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%&gt;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&lt;div class="container" style="padding-top: 10px"&gt;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&lt;!-- 그리드 시스템 : 기본적으로 12칼럼으로 나누어서 기능을 제공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     이를 테이블의 형식으로 row 클래스와 col-* 클래들로 자유롭게 구성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     이렇게 구성한 페이지들을 부트스트랩에서 알아서 크키에 따라 반응형으로 동작하도록 만듦 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&lt;!-- 부트스트랩 row와 column을 사용하여 그리드 레이아웃을 구현 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&lt;!-- row 클래스는 container나 container-fluid 안에 있어야 정상적인 배열이나 패팅을 지원 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&lt;!-- row 클래스는 가로로 그룹 지을 칼럼들의 집합 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&lt;!-- 내용은 col-* 클래스 안에 있어야 하며, row의 직속 자녀 요소로 배치해야 함 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&lt;!-- 칼럼은 총 12칼럼이 있는 것으로 정의하여 각 배치할 칸에 따라서 클래스를 결정한다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예를 들어 같은 넓이의 3개의 칼럼을 쓰고자 한다면 .col-sm-3 칼럼 클래스를 사용한다 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&lt;!-- 컨테이너에 하나의 행을 만든다 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&lt;div class="row" align="center"&gt;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&lt;%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//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컬렉션 리스트에 저장된 데이터들을 반복문으로 하나씩 꺼내어 제품 객체에 저장하고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모든 저장된 물건들을 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for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문을 통해 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product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객체에 저장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for(int i = 0; i &lt; listOfProducts.size(); i++)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   Product product = listOfProducts.get(i);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%&gt;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&lt;!-- 첫 번째 열을 md 사이즈의 4개의 칼럼을 쓰는 열로 만든다 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&lt;!--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이를 통해 상품들을 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개의 상품으로 나열한다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&lt;div class="col-md-3"&gt;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&lt;!-- 해당 상품 이미지를 누르면 상세 페이지로 이동한다. 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  &lt;p&gt;&lt;a href="./product5.jsp?id=&lt;%=product.getProductId()%&gt;" &gt;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&lt;img src="../resources/images/&lt;%=product.getFilename()%&gt;" style="width:200px; height:100px;"&gt;&lt;/a&gt;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   &lt;!-- 저장된 제품 객체의 제품 이름, 설명, 가격을 가져와 출력한다 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   &lt;h3&gt;&lt;%= product.getPname() %&gt;&lt;/h3&gt;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    &lt;p&gt;&lt;%= product.getDescription() %&gt;&lt;/p&gt;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   &lt;p&gt;&lt;%= product.getUnitPrice() %&gt;원&lt;/p&gt;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  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&lt;%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%&gt;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&lt;/div&gt;&lt;hr&gt;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		&lt;/div&gt;</a:t>
            </a:r>
          </a:p>
        </p:txBody>
      </p:sp>
    </p:spTree>
    <p:extLst>
      <p:ext uri="{BB962C8B-B14F-4D97-AF65-F5344CB8AC3E}">
        <p14:creationId xmlns:p14="http://schemas.microsoft.com/office/powerpoint/2010/main" val="250119936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직사각형"/>
          <p:cNvSpPr/>
          <p:nvPr/>
        </p:nvSpPr>
        <p:spPr>
          <a:xfrm>
            <a:off x="3826498" y="1304274"/>
            <a:ext cx="7855734" cy="5502124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150" name="public GalagaGame() {  //생성자로 표시될 JFrame의 기초 설정…"/>
          <p:cNvSpPr txBox="1"/>
          <p:nvPr/>
        </p:nvSpPr>
        <p:spPr>
          <a:xfrm>
            <a:off x="3876980" y="1309036"/>
            <a:ext cx="7754770" cy="213059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endParaRPr lang="ko-KR" altLang="en-US"/>
          </a:p>
        </p:txBody>
      </p:sp>
      <p:sp>
        <p:nvSpPr>
          <p:cNvPr id="1151" name="TextBox 25"/>
          <p:cNvSpPr txBox="1"/>
          <p:nvPr/>
        </p:nvSpPr>
        <p:spPr>
          <a:xfrm>
            <a:off x="10301421" y="1211580"/>
            <a:ext cx="1324357" cy="291465"/>
          </a:xfrm>
          <a:prstGeom prst="rect">
            <a:avLst/>
          </a:prstGeom>
          <a:solidFill>
            <a:schemeClr val="accent1">
              <a:satOff val="-19090"/>
              <a:lumOff val="-11920"/>
            </a:schemeClr>
          </a:solidFill>
          <a:ln w="12700">
            <a:miter/>
          </a:ln>
        </p:spPr>
        <p:txBody>
          <a:bodyPr lIns="45719" rIns="45719" anchor="ctr">
            <a:spAutoFit/>
          </a:bodyPr>
          <a:lstStyle/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/>
              <a:t>카테고리 기능</a:t>
            </a:r>
          </a:p>
        </p:txBody>
      </p:sp>
      <p:pic>
        <p:nvPicPr>
          <p:cNvPr id="1152" name="image28.png" descr="image28.png"/>
          <p:cNvPicPr>
            <a:picLocks noChangeAspect="1"/>
          </p:cNvPicPr>
          <p:nvPr/>
        </p:nvPicPr>
        <p:blipFill rotWithShape="1">
          <a:blip r:embed="rId2"/>
          <a:srcRect t="16830" b="78100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153" name="TextBox 2"/>
          <p:cNvSpPr txBox="1"/>
          <p:nvPr/>
        </p:nvSpPr>
        <p:spPr>
          <a:xfrm>
            <a:off x="321306" y="164259"/>
            <a:ext cx="7449187" cy="64346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</a:t>
            </a:r>
            <a:r>
              <a:rPr lang="en-US" altLang="ko-KR"/>
              <a:t>4</a:t>
            </a:r>
            <a:r>
              <a:rPr lang="ko-KR" altLang="en-US"/>
              <a:t>. 상품 상세 정보 페이지</a:t>
            </a:r>
          </a:p>
        </p:txBody>
      </p:sp>
      <p:sp>
        <p:nvSpPr>
          <p:cNvPr id="1154" name="2. 게임이 실행 될 창을 만들고, 각 개체들이 사용할 이미지 저장"/>
          <p:cNvSpPr txBox="1"/>
          <p:nvPr/>
        </p:nvSpPr>
        <p:spPr>
          <a:xfrm>
            <a:off x="96336" y="951557"/>
            <a:ext cx="6045383" cy="275263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pPr lvl="0">
              <a:defRPr/>
            </a:pPr>
            <a:r>
              <a:rPr lang="en-US" altLang="ko-KR"/>
              <a:t>4</a:t>
            </a:r>
            <a:r>
              <a:rPr lang="ko-KR" altLang="en-US"/>
              <a:t>. 메인 페이지에서 상품을 선택하면 해당 상품에 대한 상세 정보가 나온다</a:t>
            </a:r>
            <a:r>
              <a:rPr lang="en-US" altLang="ko-KR"/>
              <a:t>.</a:t>
            </a:r>
            <a:r>
              <a:rPr lang="ko-KR" altLang="en-US"/>
              <a:t>    </a:t>
            </a:r>
          </a:p>
        </p:txBody>
      </p:sp>
      <p:sp>
        <p:nvSpPr>
          <p:cNvPr id="1156" name="슬라이드 번호 개체 틀 8"/>
          <p:cNvSpPr txBox="1">
            <a:spLocks noGrp="1"/>
          </p:cNvSpPr>
          <p:nvPr>
            <p:ph type="sldNum" sz="quarter" idx="2"/>
          </p:nvPr>
        </p:nvSpPr>
        <p:spPr>
          <a:xfrm>
            <a:off x="11784332" y="6355080"/>
            <a:ext cx="200409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  <p:pic>
        <p:nvPicPr>
          <p:cNvPr id="1157" name="그림 115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084160"/>
            <a:ext cx="3781878" cy="3123633"/>
          </a:xfrm>
          <a:prstGeom prst="rect">
            <a:avLst/>
          </a:prstGeom>
        </p:spPr>
      </p:pic>
      <p:sp>
        <p:nvSpPr>
          <p:cNvPr id="1162" name="TextBox 1161"/>
          <p:cNvSpPr txBox="1"/>
          <p:nvPr/>
        </p:nvSpPr>
        <p:spPr>
          <a:xfrm>
            <a:off x="3857625" y="1389438"/>
            <a:ext cx="7264974" cy="3742631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&lt;body&gt;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&lt;div id="body-content"&gt;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&lt;jsp:include page="../page/header.jsp" /&gt;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&lt;%		// 이미지 및 정보들을 가져오기 위해 아래와 같은 코드 작성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String id = request.getParameter("id");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ProductRepository dao = ProductRepository.getInstance();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Product product = dao.getProductById(id);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%&gt;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&lt;!-- jumbotron 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&lt;div class="jumbotron"&gt;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&lt;div class="container1"&gt;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&lt;h1 class="display-3"&gt;상품 상세 정보&lt;/h1&gt;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&lt;ol class="category_bar"&gt;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&lt;li&gt;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Home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&lt;/li&gt;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&lt;li&gt;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&lt;a&gt;전자기기&lt;/a&gt;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&lt;/li&gt;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&lt;li&gt;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&lt;!-- 메인페이지에서 해당 이미지를 누를때 마다 해당 아이템의 카테고리가 구분되서 출력 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&lt;a&gt;&lt;%= product.getCategory() %&gt;&lt;/a&gt;	&lt;!-- 해당 부분에서 JasperException에러가 발생 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&lt;/li&gt;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&lt;/ol&gt;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&lt;/div&gt;</a:t>
            </a:r>
          </a:p>
        </p:txBody>
      </p:sp>
      <p:sp>
        <p:nvSpPr>
          <p:cNvPr id="1166" name="자유형: 도형 1165"/>
          <p:cNvSpPr/>
          <p:nvPr/>
        </p:nvSpPr>
        <p:spPr>
          <a:xfrm>
            <a:off x="523279" y="4824413"/>
            <a:ext cx="290512" cy="14883"/>
          </a:xfrm>
          <a:custGeom>
            <a:avLst/>
            <a:gdLst>
              <a:gd name="connsiteX0" fmla="*/ -4761 w 290512"/>
              <a:gd name="connsiteY0" fmla="*/ -166 h 14883"/>
              <a:gd name="connsiteX1" fmla="*/ 61913 w 290512"/>
              <a:gd name="connsiteY1" fmla="*/ -166 h 14883"/>
              <a:gd name="connsiteX2" fmla="*/ 66675 w 290512"/>
              <a:gd name="connsiteY2" fmla="*/ 4596 h 14883"/>
              <a:gd name="connsiteX3" fmla="*/ 100013 w 290512"/>
              <a:gd name="connsiteY3" fmla="*/ 4596 h 14883"/>
              <a:gd name="connsiteX4" fmla="*/ 104775 w 290512"/>
              <a:gd name="connsiteY4" fmla="*/ 9358 h 14883"/>
              <a:gd name="connsiteX5" fmla="*/ 128588 w 290512"/>
              <a:gd name="connsiteY5" fmla="*/ 9358 h 14883"/>
              <a:gd name="connsiteX6" fmla="*/ 133350 w 290512"/>
              <a:gd name="connsiteY6" fmla="*/ 14121 h 14883"/>
              <a:gd name="connsiteX7" fmla="*/ 214313 w 290512"/>
              <a:gd name="connsiteY7" fmla="*/ 14121 h 14883"/>
              <a:gd name="connsiteX8" fmla="*/ 219075 w 290512"/>
              <a:gd name="connsiteY8" fmla="*/ 9358 h 14883"/>
              <a:gd name="connsiteX9" fmla="*/ 238125 w 290512"/>
              <a:gd name="connsiteY9" fmla="*/ 9358 h 14883"/>
              <a:gd name="connsiteX10" fmla="*/ 242888 w 290512"/>
              <a:gd name="connsiteY10" fmla="*/ 4596 h 14883"/>
              <a:gd name="connsiteX11" fmla="*/ 271463 w 290512"/>
              <a:gd name="connsiteY11" fmla="*/ -166 h 14883"/>
              <a:gd name="connsiteX12" fmla="*/ 295275 w 290512"/>
              <a:gd name="connsiteY12" fmla="*/ -166 h 1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0512" h="14883">
                <a:moveTo>
                  <a:pt x="-4761" y="-166"/>
                </a:moveTo>
                <a:cubicBezTo>
                  <a:pt x="-316" y="-166"/>
                  <a:pt x="57150" y="-484"/>
                  <a:pt x="61913" y="-166"/>
                </a:cubicBezTo>
                <a:cubicBezTo>
                  <a:pt x="66675" y="151"/>
                  <a:pt x="64135" y="4278"/>
                  <a:pt x="66675" y="4596"/>
                </a:cubicBezTo>
                <a:cubicBezTo>
                  <a:pt x="69215" y="4913"/>
                  <a:pt x="97473" y="4278"/>
                  <a:pt x="100013" y="4596"/>
                </a:cubicBezTo>
                <a:cubicBezTo>
                  <a:pt x="102553" y="4913"/>
                  <a:pt x="102870" y="9041"/>
                  <a:pt x="104775" y="9358"/>
                </a:cubicBezTo>
                <a:cubicBezTo>
                  <a:pt x="106680" y="9676"/>
                  <a:pt x="126683" y="9041"/>
                  <a:pt x="128588" y="9358"/>
                </a:cubicBezTo>
                <a:cubicBezTo>
                  <a:pt x="130493" y="9676"/>
                  <a:pt x="127635" y="13803"/>
                  <a:pt x="133350" y="14121"/>
                </a:cubicBezTo>
                <a:cubicBezTo>
                  <a:pt x="139065" y="14438"/>
                  <a:pt x="208598" y="14438"/>
                  <a:pt x="214313" y="14121"/>
                </a:cubicBezTo>
                <a:cubicBezTo>
                  <a:pt x="220028" y="13803"/>
                  <a:pt x="217488" y="9676"/>
                  <a:pt x="219075" y="9358"/>
                </a:cubicBezTo>
                <a:cubicBezTo>
                  <a:pt x="220663" y="9041"/>
                  <a:pt x="236538" y="9676"/>
                  <a:pt x="238125" y="9358"/>
                </a:cubicBezTo>
                <a:cubicBezTo>
                  <a:pt x="239713" y="9041"/>
                  <a:pt x="240665" y="5231"/>
                  <a:pt x="242888" y="4596"/>
                </a:cubicBezTo>
                <a:cubicBezTo>
                  <a:pt x="245110" y="3961"/>
                  <a:pt x="267970" y="151"/>
                  <a:pt x="271463" y="-166"/>
                </a:cubicBezTo>
                <a:cubicBezTo>
                  <a:pt x="274955" y="-484"/>
                  <a:pt x="293688" y="-166"/>
                  <a:pt x="295275" y="-166"/>
                </a:cubicBezTo>
              </a:path>
            </a:pathLst>
          </a:custGeom>
          <a:noFill/>
          <a:ln w="12700" cap="flat">
            <a:solidFill>
              <a:srgbClr val="FF0000"/>
            </a:solidFill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ctr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sz="1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69" name="직선 화살표 연결선 1168"/>
          <p:cNvCxnSpPr/>
          <p:nvPr/>
        </p:nvCxnSpPr>
        <p:spPr>
          <a:xfrm flipV="1">
            <a:off x="827485" y="4458891"/>
            <a:ext cx="5726906" cy="273844"/>
          </a:xfrm>
          <a:prstGeom prst="straightConnector1">
            <a:avLst/>
          </a:prstGeom>
          <a:noFill/>
          <a:ln w="12700" cap="flat">
            <a:solidFill>
              <a:srgbClr val="FF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</p:spTree>
    <p:extLst>
      <p:ext uri="{BB962C8B-B14F-4D97-AF65-F5344CB8AC3E}">
        <p14:creationId xmlns:p14="http://schemas.microsoft.com/office/powerpoint/2010/main" val="193702647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HDOfficeLightV0">
  <a:themeElements>
    <a:clrScheme name="HDOfficeLightV0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HDOfficeLightV0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HDOfficeLightV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HDOfficeLightV0">
  <a:themeElements>
    <a:clrScheme name="HDOfficeLightV0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HDOfficeLightV0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HDOfficeLightV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crgbClr r="0" g="0" b="0"/>
        </a:fontRef>
      </a:style>
    </a:spDef>
    <a:lnDef>
      <a:spPr>
        <a:noFill/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crgbClr r="0" g="0" b="0"/>
        </a:fontRef>
      </a:style>
    </a:lnDef>
    <a:txDef>
      <a:spPr>
        <a:noFill/>
        <a:ln w="12700" cap="flat">
          <a:noFill/>
          <a:miter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crgbClr r="0" g="0" b="0"/>
        </a:fontRef>
      </a:style>
    </a:txDef>
  </a:objectDefaults>
  <a:extraClrSchemeLst/>
</a:theme>
</file>

<file path=ppt/theme/theme3.xml><?xml version="1.0" encoding="utf-8"?>
<a:theme xmlns:a="http://schemas.openxmlformats.org/drawingml/2006/main" name="2_HDOfficeLightV0">
  <a:themeElements>
    <a:clrScheme name="HDOfficeLightV0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HDOfficeLightV0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HDOfficeLightV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HDOfficeLightV0">
  <a:themeElements>
    <a:clrScheme name="HDOfficeLightV0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HDOfficeLightV0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HDOfficeLightV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1003</TotalTime>
  <Words>23674</Words>
  <Application>Microsoft Office PowerPoint</Application>
  <PresentationFormat>와이드스크린</PresentationFormat>
  <Paragraphs>2817</Paragraphs>
  <Slides>77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77</vt:i4>
      </vt:variant>
    </vt:vector>
  </HeadingPairs>
  <TitlesOfParts>
    <vt:vector size="92" baseType="lpstr">
      <vt:lpstr>NanumSquare_ac Bold</vt:lpstr>
      <vt:lpstr>NanumSquareRound Bold</vt:lpstr>
      <vt:lpstr>Noto Sans KR</vt:lpstr>
      <vt:lpstr>Times Roman</vt:lpstr>
      <vt:lpstr>맑은 고딕</vt:lpstr>
      <vt:lpstr>Arial</vt:lpstr>
      <vt:lpstr>Calibri</vt:lpstr>
      <vt:lpstr>Calibri Light</vt:lpstr>
      <vt:lpstr>Calisto MT</vt:lpstr>
      <vt:lpstr>Consolas</vt:lpstr>
      <vt:lpstr>Helvetica</vt:lpstr>
      <vt:lpstr>Palatino Linotype</vt:lpstr>
      <vt:lpstr>HDOfficeLightV0</vt:lpstr>
      <vt:lpstr>1_HDOfficeLightV0</vt:lpstr>
      <vt:lpstr>2_HDOfficeLightV0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pyh</dc:creator>
  <cp:lastModifiedBy>ppyh09 ppyh09</cp:lastModifiedBy>
  <cp:revision>127</cp:revision>
  <dcterms:modified xsi:type="dcterms:W3CDTF">2022-04-27T08:40:25Z</dcterms:modified>
</cp:coreProperties>
</file>